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Black"/>
      <p:bold r:id="rId26"/>
      <p:boldItalic r:id="rId27"/>
    </p:embeddedFont>
    <p:embeddedFont>
      <p:font typeface="Roboto Thin"/>
      <p:regular r:id="rId28"/>
      <p:bold r:id="rId29"/>
      <p:italic r:id="rId30"/>
      <p:boldItalic r:id="rId31"/>
    </p:embeddedFont>
    <p:embeddedFont>
      <p:font typeface="Roboto"/>
      <p:regular r:id="rId32"/>
      <p:bold r:id="rId33"/>
      <p:italic r:id="rId34"/>
      <p:boldItalic r:id="rId35"/>
    </p:embeddedFont>
    <p:embeddedFont>
      <p:font typeface="Didact Gothic"/>
      <p:regular r:id="rId36"/>
    </p:embeddedFont>
    <p:embeddedFont>
      <p:font typeface="Roboto Mono Thin"/>
      <p:regular r:id="rId37"/>
      <p:bold r:id="rId38"/>
      <p:italic r:id="rId39"/>
      <p:boldItalic r:id="rId40"/>
    </p:embeddedFont>
    <p:embeddedFont>
      <p:font typeface="Roboto Light"/>
      <p:regular r:id="rId41"/>
      <p:bold r:id="rId42"/>
      <p:italic r:id="rId43"/>
      <p:boldItalic r:id="rId44"/>
    </p:embeddedFont>
    <p:embeddedFont>
      <p:font typeface="Bree Serif"/>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Thin-boldItalic.fntdata"/><Relationship Id="rId20" Type="http://schemas.openxmlformats.org/officeDocument/2006/relationships/slide" Target="slides/slide16.xml"/><Relationship Id="rId42" Type="http://schemas.openxmlformats.org/officeDocument/2006/relationships/font" Target="fonts/RobotoLight-bold.fntdata"/><Relationship Id="rId41" Type="http://schemas.openxmlformats.org/officeDocument/2006/relationships/font" Target="fonts/RobotoLight-regular.fntdata"/><Relationship Id="rId22" Type="http://schemas.openxmlformats.org/officeDocument/2006/relationships/slide" Target="slides/slide18.xml"/><Relationship Id="rId44" Type="http://schemas.openxmlformats.org/officeDocument/2006/relationships/font" Target="fonts/RobotoLight-boldItalic.fntdata"/><Relationship Id="rId21" Type="http://schemas.openxmlformats.org/officeDocument/2006/relationships/slide" Target="slides/slide17.xml"/><Relationship Id="rId43" Type="http://schemas.openxmlformats.org/officeDocument/2006/relationships/font" Target="fonts/RobotoLight-italic.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BreeSerif-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lack-bold.fntdata"/><Relationship Id="rId25" Type="http://schemas.openxmlformats.org/officeDocument/2006/relationships/slide" Target="slides/slide21.xml"/><Relationship Id="rId28" Type="http://schemas.openxmlformats.org/officeDocument/2006/relationships/font" Target="fonts/RobotoThin-regular.fntdata"/><Relationship Id="rId27" Type="http://schemas.openxmlformats.org/officeDocument/2006/relationships/font" Target="fonts/RobotoBlack-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Thin-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boldItalic.fntdata"/><Relationship Id="rId30" Type="http://schemas.openxmlformats.org/officeDocument/2006/relationships/font" Target="fonts/RobotoThin-italic.fntdata"/><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RobotoMonoThin-regular.fntdata"/><Relationship Id="rId14" Type="http://schemas.openxmlformats.org/officeDocument/2006/relationships/slide" Target="slides/slide10.xml"/><Relationship Id="rId36" Type="http://schemas.openxmlformats.org/officeDocument/2006/relationships/font" Target="fonts/DidactGothic-regular.fntdata"/><Relationship Id="rId17" Type="http://schemas.openxmlformats.org/officeDocument/2006/relationships/slide" Target="slides/slide13.xml"/><Relationship Id="rId39" Type="http://schemas.openxmlformats.org/officeDocument/2006/relationships/font" Target="fonts/RobotoMonoThin-italic.fntdata"/><Relationship Id="rId16" Type="http://schemas.openxmlformats.org/officeDocument/2006/relationships/slide" Target="slides/slide12.xml"/><Relationship Id="rId38" Type="http://schemas.openxmlformats.org/officeDocument/2006/relationships/font" Target="fonts/RobotoMonoThin-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a6579096a9_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a6579096a9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a397d71d6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a397d71d6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a397d71d6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a397d71d6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a397d71d6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a397d71d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a6579096a9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a6579096a9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a397d71d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a397d71d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a397d71d6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a397d71d6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a6579096a9_1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a6579096a9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a397d71d6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a397d71d6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a397d71d6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a397d71d6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Some of the things that we can look to improve are the bugs such as those present from slide 4. The parsing start and end bug was essentially a bug that showed the improper format of Y-D-M instead of Y-M-D as originally anticipated. The reason this bug came up is because there were no specific instructions for how Python would organize the parsing structure, so the data from the date and month was often mixed up. So how can we improve this DataFrame? One thing that we can look to improve in the DataFrame is by fixing this bug. This can be addressed by adding specific instructions to the parsing to specify the order of year and date when returning the function. Another thing that could be improved is by removing the Day of Week column from slide 9 &amp; 10 which has been shown to be relatively trivial information. It doesn’t specify which date was being looked at so it was often unclear if it was referring to the start date or the ending date. However upon further inspection, we found that it only marked the start date in the data set, not the end date which we confirmed by manually checking the date. Following me will be Jeongwon who will be doing the conclusion.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a6579096a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a6579096a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6579096a9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a6579096a9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a6579096a9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a6579096a9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a6579096a9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a6579096a9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a6579096a9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a6579096a9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a6579096a9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a6579096a9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9.png"/><Relationship Id="rId7"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idx="1" type="subTitle"/>
          </p:nvPr>
        </p:nvSpPr>
        <p:spPr>
          <a:xfrm>
            <a:off x="4553901" y="2571823"/>
            <a:ext cx="31296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CIS 3120 - Groups 8, 9, 10</a:t>
            </a:r>
            <a:endParaRPr sz="2000"/>
          </a:p>
        </p:txBody>
      </p:sp>
      <p:sp>
        <p:nvSpPr>
          <p:cNvPr id="102" name="Google Shape;102;p18"/>
          <p:cNvSpPr/>
          <p:nvPr/>
        </p:nvSpPr>
        <p:spPr>
          <a:xfrm>
            <a:off x="1984680" y="3482404"/>
            <a:ext cx="621921" cy="332745"/>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2923320" y="936543"/>
            <a:ext cx="309809" cy="98954"/>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2990871" y="1035763"/>
            <a:ext cx="174700" cy="7103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040940" y="1126978"/>
            <a:ext cx="87359" cy="76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2853446" y="833142"/>
            <a:ext cx="449562" cy="127466"/>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106211" y="693222"/>
            <a:ext cx="2628572" cy="3087316"/>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306524" y="2058683"/>
            <a:ext cx="715096" cy="728486"/>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1539800" y="2110990"/>
            <a:ext cx="18" cy="19"/>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064656" y="1977639"/>
            <a:ext cx="510130" cy="51387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798338" y="1521527"/>
            <a:ext cx="752366" cy="297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1798338" y="1623733"/>
            <a:ext cx="752366" cy="297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1798338" y="1725939"/>
            <a:ext cx="752366" cy="29725"/>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1798338" y="1931527"/>
            <a:ext cx="752366" cy="297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1798338" y="2033733"/>
            <a:ext cx="752366" cy="297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1798338" y="2238146"/>
            <a:ext cx="752366" cy="29725"/>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1798338" y="2340352"/>
            <a:ext cx="752366" cy="297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798338" y="2544746"/>
            <a:ext cx="752366" cy="297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322836" y="1521527"/>
            <a:ext cx="1299729" cy="297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322836" y="1623733"/>
            <a:ext cx="1299729" cy="297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322836" y="1829321"/>
            <a:ext cx="874636" cy="29744"/>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1885675" y="1314745"/>
            <a:ext cx="534580" cy="89157"/>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705979" y="1314745"/>
            <a:ext cx="533410" cy="89157"/>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297198" y="298673"/>
            <a:ext cx="936375" cy="331551"/>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2264174" y="69012"/>
            <a:ext cx="839707" cy="286692"/>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2096467" y="1094657"/>
            <a:ext cx="178212" cy="155923"/>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2823164" y="1915460"/>
            <a:ext cx="144435" cy="125414"/>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844556" y="3498452"/>
            <a:ext cx="144435" cy="126571"/>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3258717" y="578793"/>
            <a:ext cx="143264" cy="126310"/>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1209066" y="3267280"/>
            <a:ext cx="210489" cy="15515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3005994" y="1324262"/>
            <a:ext cx="593978" cy="557356"/>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2815008" y="2302321"/>
            <a:ext cx="180534" cy="1145575"/>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3143785" y="2262424"/>
            <a:ext cx="96320" cy="55364"/>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3484650" y="2816897"/>
            <a:ext cx="115303" cy="131926"/>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3252884" y="2317660"/>
            <a:ext cx="229453" cy="244913"/>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2838305" y="2170406"/>
            <a:ext cx="178998" cy="117651"/>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3510343" y="2699072"/>
            <a:ext cx="43030" cy="88131"/>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3039770" y="2228106"/>
            <a:ext cx="88530" cy="44523"/>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3472818" y="2585688"/>
            <a:ext cx="56088" cy="86228"/>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119030" y="3794957"/>
            <a:ext cx="173548" cy="117651"/>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1292911" y="1269585"/>
            <a:ext cx="175889" cy="179472"/>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2096467" y="449584"/>
            <a:ext cx="175871" cy="179472"/>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2536683" y="449584"/>
            <a:ext cx="175871" cy="179472"/>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3295986" y="1845967"/>
            <a:ext cx="293496" cy="332764"/>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1298744" y="111298"/>
            <a:ext cx="384330" cy="335917"/>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1409379" y="172693"/>
            <a:ext cx="74540" cy="175889"/>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3278503" y="198837"/>
            <a:ext cx="109506" cy="112912"/>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407832" y="1107962"/>
            <a:ext cx="125800" cy="129556"/>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926079" y="1122219"/>
            <a:ext cx="1107564" cy="101044"/>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2904686" y="405619"/>
            <a:ext cx="617258" cy="829474"/>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2724177" y="3519241"/>
            <a:ext cx="766338" cy="118846"/>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407028" y="3620252"/>
            <a:ext cx="899910" cy="29397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3089857" y="2620808"/>
            <a:ext cx="129293" cy="339892"/>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231927" y="2619614"/>
            <a:ext cx="130463" cy="341086"/>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3158561" y="2688547"/>
            <a:ext cx="135108" cy="86769"/>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3226112" y="2805010"/>
            <a:ext cx="18" cy="19"/>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3060745" y="2581582"/>
            <a:ext cx="327273" cy="297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3060745" y="2970197"/>
            <a:ext cx="327273" cy="297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3153898" y="1456176"/>
            <a:ext cx="89664" cy="131926"/>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3255224" y="1456176"/>
            <a:ext cx="101331" cy="131926"/>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3379830" y="1456176"/>
            <a:ext cx="88530" cy="131926"/>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287890" y="3478840"/>
            <a:ext cx="118814" cy="158069"/>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425315" y="3401583"/>
            <a:ext cx="151421" cy="284043"/>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3176029" y="3169833"/>
            <a:ext cx="175871" cy="179472"/>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txBox="1"/>
          <p:nvPr>
            <p:ph type="ctrTitle"/>
          </p:nvPr>
        </p:nvSpPr>
        <p:spPr>
          <a:xfrm>
            <a:off x="3871200" y="1538013"/>
            <a:ext cx="5166600" cy="94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400">
                <a:solidFill>
                  <a:schemeClr val="accent1"/>
                </a:solidFill>
              </a:rPr>
              <a:t>AD CAMPAIGN PROJECT</a:t>
            </a:r>
            <a:endParaRPr sz="3400">
              <a:solidFill>
                <a:schemeClr val="accent1"/>
              </a:solidFill>
            </a:endParaRPr>
          </a:p>
        </p:txBody>
      </p:sp>
      <p:sp>
        <p:nvSpPr>
          <p:cNvPr id="166" name="Google Shape;166;p18"/>
          <p:cNvSpPr txBox="1"/>
          <p:nvPr/>
        </p:nvSpPr>
        <p:spPr>
          <a:xfrm>
            <a:off x="657550" y="3652325"/>
            <a:ext cx="8019900" cy="109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solidFill>
                  <a:schemeClr val="lt1"/>
                </a:solidFill>
                <a:latin typeface="Roboto"/>
                <a:ea typeface="Roboto"/>
                <a:cs typeface="Roboto"/>
                <a:sym typeface="Roboto"/>
              </a:rPr>
              <a:t>Team Members</a:t>
            </a:r>
            <a:endParaRPr b="1" sz="1700">
              <a:solidFill>
                <a:schemeClr val="lt1"/>
              </a:solidFill>
              <a:latin typeface="Roboto"/>
              <a:ea typeface="Roboto"/>
              <a:cs typeface="Roboto"/>
              <a:sym typeface="Roboto"/>
            </a:endParaRPr>
          </a:p>
          <a:p>
            <a:pPr indent="0" lvl="0" marL="0" rtl="0" algn="ctr">
              <a:spcBef>
                <a:spcPts val="0"/>
              </a:spcBef>
              <a:spcAft>
                <a:spcPts val="0"/>
              </a:spcAft>
              <a:buNone/>
            </a:pPr>
            <a:r>
              <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s" sz="1700">
                <a:solidFill>
                  <a:schemeClr val="lt1"/>
                </a:solidFill>
                <a:latin typeface="Roboto Light"/>
                <a:ea typeface="Roboto Light"/>
                <a:cs typeface="Roboto Light"/>
                <a:sym typeface="Roboto Light"/>
              </a:rPr>
              <a:t>Cindy H, Samantha L, Patrick C, Iqra M, Shota M, Melisa K, Yasser K, Andrew Z,</a:t>
            </a:r>
            <a:endParaRPr sz="1700">
              <a:solidFill>
                <a:schemeClr val="lt1"/>
              </a:solidFill>
              <a:latin typeface="Roboto Light"/>
              <a:ea typeface="Roboto Light"/>
              <a:cs typeface="Roboto Light"/>
              <a:sym typeface="Roboto Light"/>
            </a:endParaRPr>
          </a:p>
          <a:p>
            <a:pPr indent="0" lvl="0" marL="0" rtl="0" algn="ctr">
              <a:spcBef>
                <a:spcPts val="0"/>
              </a:spcBef>
              <a:spcAft>
                <a:spcPts val="0"/>
              </a:spcAft>
              <a:buNone/>
            </a:pPr>
            <a:r>
              <a:rPr lang="es" sz="1700">
                <a:solidFill>
                  <a:schemeClr val="lt1"/>
                </a:solidFill>
                <a:latin typeface="Roboto Light"/>
                <a:ea typeface="Roboto Light"/>
                <a:cs typeface="Roboto Light"/>
                <a:sym typeface="Roboto Light"/>
              </a:rPr>
              <a:t>Amin A, Mahfuzul H, Shameea M, Yeseo K, Karen G, Timothy Y, Jeongwon A</a:t>
            </a:r>
            <a:endParaRPr sz="1700">
              <a:solidFill>
                <a:schemeClr val="lt1"/>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7"/>
          <p:cNvSpPr txBox="1"/>
          <p:nvPr/>
        </p:nvSpPr>
        <p:spPr>
          <a:xfrm>
            <a:off x="152400" y="82075"/>
            <a:ext cx="399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Andrew Zhong</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pic>
        <p:nvPicPr>
          <p:cNvPr id="361" name="Google Shape;361;p27"/>
          <p:cNvPicPr preferRelativeResize="0"/>
          <p:nvPr/>
        </p:nvPicPr>
        <p:blipFill>
          <a:blip r:embed="rId3">
            <a:alphaModFix/>
          </a:blip>
          <a:stretch>
            <a:fillRect/>
          </a:stretch>
        </p:blipFill>
        <p:spPr>
          <a:xfrm>
            <a:off x="152400" y="1403550"/>
            <a:ext cx="4728248" cy="2298124"/>
          </a:xfrm>
          <a:prstGeom prst="rect">
            <a:avLst/>
          </a:prstGeom>
          <a:noFill/>
          <a:ln>
            <a:noFill/>
          </a:ln>
        </p:spPr>
      </p:pic>
      <p:sp>
        <p:nvSpPr>
          <p:cNvPr id="362" name="Google Shape;362;p27"/>
          <p:cNvSpPr txBox="1"/>
          <p:nvPr>
            <p:ph idx="6" type="ctrTitle"/>
          </p:nvPr>
        </p:nvSpPr>
        <p:spPr>
          <a:xfrm>
            <a:off x="311700" y="166052"/>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Manipulating the DataFrame</a:t>
            </a:r>
            <a:endParaRPr/>
          </a:p>
        </p:txBody>
      </p:sp>
      <p:cxnSp>
        <p:nvCxnSpPr>
          <p:cNvPr id="363" name="Google Shape;363;p27"/>
          <p:cNvCxnSpPr/>
          <p:nvPr/>
        </p:nvCxnSpPr>
        <p:spPr>
          <a:xfrm>
            <a:off x="152400" y="713277"/>
            <a:ext cx="8520600" cy="0"/>
          </a:xfrm>
          <a:prstGeom prst="straightConnector1">
            <a:avLst/>
          </a:prstGeom>
          <a:noFill/>
          <a:ln cap="flat" cmpd="sng" w="9525">
            <a:solidFill>
              <a:schemeClr val="accent1"/>
            </a:solidFill>
            <a:prstDash val="solid"/>
            <a:round/>
            <a:headEnd len="med" w="med" type="none"/>
            <a:tailEnd len="med" w="med" type="none"/>
          </a:ln>
        </p:spPr>
      </p:cxnSp>
      <p:sp>
        <p:nvSpPr>
          <p:cNvPr id="364" name="Google Shape;364;p27"/>
          <p:cNvSpPr txBox="1"/>
          <p:nvPr/>
        </p:nvSpPr>
        <p:spPr>
          <a:xfrm>
            <a:off x="5297200" y="1403550"/>
            <a:ext cx="3401700" cy="677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FBFBFB"/>
                </a:solidFill>
                <a:latin typeface="Roboto Light"/>
                <a:ea typeface="Roboto Light"/>
                <a:cs typeface="Roboto Light"/>
                <a:sym typeface="Roboto Light"/>
              </a:rPr>
              <a:t>We made “final_colums” as an array of all the </a:t>
            </a:r>
            <a:r>
              <a:rPr lang="es" sz="1600">
                <a:solidFill>
                  <a:srgbClr val="FBFBFB"/>
                </a:solidFill>
                <a:latin typeface="Roboto Light"/>
                <a:ea typeface="Roboto Light"/>
                <a:cs typeface="Roboto Light"/>
                <a:sym typeface="Roboto Light"/>
              </a:rPr>
              <a:t>columns we want to use. </a:t>
            </a:r>
            <a:endParaRPr sz="1600">
              <a:solidFill>
                <a:srgbClr val="FBFBFB"/>
              </a:solidFill>
              <a:latin typeface="Roboto Light"/>
              <a:ea typeface="Roboto Light"/>
              <a:cs typeface="Roboto Light"/>
              <a:sym typeface="Roboto Light"/>
            </a:endParaRPr>
          </a:p>
        </p:txBody>
      </p:sp>
      <p:sp>
        <p:nvSpPr>
          <p:cNvPr id="365" name="Google Shape;365;p27"/>
          <p:cNvSpPr txBox="1"/>
          <p:nvPr/>
        </p:nvSpPr>
        <p:spPr>
          <a:xfrm>
            <a:off x="5297200" y="2263950"/>
            <a:ext cx="3135300" cy="677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Roboto Light"/>
                <a:ea typeface="Roboto Light"/>
                <a:cs typeface="Roboto Light"/>
                <a:sym typeface="Roboto Light"/>
              </a:rPr>
              <a:t>Then we made the array into a dataframe</a:t>
            </a:r>
            <a:endParaRPr sz="1600">
              <a:solidFill>
                <a:schemeClr val="lt1"/>
              </a:solidFill>
              <a:latin typeface="Roboto Light"/>
              <a:ea typeface="Roboto Light"/>
              <a:cs typeface="Roboto Light"/>
              <a:sym typeface="Roboto Light"/>
            </a:endParaRPr>
          </a:p>
        </p:txBody>
      </p:sp>
      <p:sp>
        <p:nvSpPr>
          <p:cNvPr id="366" name="Google Shape;366;p27"/>
          <p:cNvSpPr txBox="1"/>
          <p:nvPr/>
        </p:nvSpPr>
        <p:spPr>
          <a:xfrm>
            <a:off x="5297200" y="3124350"/>
            <a:ext cx="3401700" cy="677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Roboto Light"/>
                <a:ea typeface="Roboto Light"/>
                <a:cs typeface="Roboto Light"/>
                <a:sym typeface="Roboto Light"/>
              </a:rPr>
              <a:t>Then used .head to print out the first 5 rows of data from dataframe</a:t>
            </a:r>
            <a:endParaRPr sz="1600">
              <a:solidFill>
                <a:schemeClr val="lt1"/>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txBox="1"/>
          <p:nvPr/>
        </p:nvSpPr>
        <p:spPr>
          <a:xfrm>
            <a:off x="311700" y="921900"/>
            <a:ext cx="6133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The </a:t>
            </a:r>
            <a:r>
              <a:rPr lang="es">
                <a:solidFill>
                  <a:schemeClr val="lt1"/>
                </a:solidFill>
                <a:latin typeface="Roboto Light"/>
                <a:ea typeface="Roboto Light"/>
                <a:cs typeface="Roboto Light"/>
                <a:sym typeface="Roboto Light"/>
              </a:rPr>
              <a:t>pandas</a:t>
            </a:r>
            <a:r>
              <a:rPr lang="es">
                <a:solidFill>
                  <a:schemeClr val="lt1"/>
                </a:solidFill>
                <a:latin typeface="Roboto Light"/>
                <a:ea typeface="Roboto Light"/>
                <a:cs typeface="Roboto Light"/>
                <a:sym typeface="Roboto Light"/>
              </a:rPr>
              <a:t> Dataframe is saved to a JSON format through the method .to_json</a:t>
            </a:r>
            <a:endParaRPr>
              <a:solidFill>
                <a:schemeClr val="lt1"/>
              </a:solidFill>
              <a:latin typeface="Roboto Light"/>
              <a:ea typeface="Roboto Light"/>
              <a:cs typeface="Roboto Light"/>
              <a:sym typeface="Roboto Light"/>
            </a:endParaRPr>
          </a:p>
          <a:p>
            <a:pPr indent="-317500" lvl="0" marL="457200" rtl="0" algn="l">
              <a:spcBef>
                <a:spcPts val="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This method saves the Dataframe in a JSON string format</a:t>
            </a:r>
            <a:endParaRPr>
              <a:solidFill>
                <a:schemeClr val="lt1"/>
              </a:solidFill>
              <a:latin typeface="Roboto Light"/>
              <a:ea typeface="Roboto Light"/>
              <a:cs typeface="Roboto Light"/>
              <a:sym typeface="Roboto Light"/>
            </a:endParaRPr>
          </a:p>
          <a:p>
            <a:pPr indent="-317500" lvl="0" marL="457200" rtl="0" algn="l">
              <a:spcBef>
                <a:spcPts val="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The JSON file is saved in the directory where your notebook is in</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p:txBody>
      </p:sp>
      <p:sp>
        <p:nvSpPr>
          <p:cNvPr id="372" name="Google Shape;372;p28"/>
          <p:cNvSpPr txBox="1"/>
          <p:nvPr/>
        </p:nvSpPr>
        <p:spPr>
          <a:xfrm>
            <a:off x="4880650" y="3572100"/>
            <a:ext cx="399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sp>
        <p:nvSpPr>
          <p:cNvPr id="373" name="Google Shape;373;p28"/>
          <p:cNvSpPr txBox="1"/>
          <p:nvPr>
            <p:ph idx="6" type="ctrTitle"/>
          </p:nvPr>
        </p:nvSpPr>
        <p:spPr>
          <a:xfrm>
            <a:off x="311700" y="166052"/>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lt1"/>
                </a:solidFill>
              </a:rPr>
              <a:t>Saving the Data (JSON)</a:t>
            </a:r>
            <a:endParaRPr/>
          </a:p>
        </p:txBody>
      </p:sp>
      <p:cxnSp>
        <p:nvCxnSpPr>
          <p:cNvPr id="374" name="Google Shape;374;p28"/>
          <p:cNvCxnSpPr/>
          <p:nvPr/>
        </p:nvCxnSpPr>
        <p:spPr>
          <a:xfrm>
            <a:off x="311700" y="713202"/>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375" name="Google Shape;375;p28"/>
          <p:cNvPicPr preferRelativeResize="0"/>
          <p:nvPr/>
        </p:nvPicPr>
        <p:blipFill>
          <a:blip r:embed="rId3">
            <a:alphaModFix/>
          </a:blip>
          <a:stretch>
            <a:fillRect/>
          </a:stretch>
        </p:blipFill>
        <p:spPr>
          <a:xfrm>
            <a:off x="210250" y="2638063"/>
            <a:ext cx="3336926" cy="867900"/>
          </a:xfrm>
          <a:prstGeom prst="rect">
            <a:avLst/>
          </a:prstGeom>
          <a:noFill/>
          <a:ln>
            <a:noFill/>
          </a:ln>
        </p:spPr>
      </p:pic>
      <p:pic>
        <p:nvPicPr>
          <p:cNvPr id="376" name="Google Shape;376;p28"/>
          <p:cNvPicPr preferRelativeResize="0"/>
          <p:nvPr/>
        </p:nvPicPr>
        <p:blipFill>
          <a:blip r:embed="rId4">
            <a:alphaModFix/>
          </a:blip>
          <a:stretch>
            <a:fillRect/>
          </a:stretch>
        </p:blipFill>
        <p:spPr>
          <a:xfrm>
            <a:off x="152400" y="3744625"/>
            <a:ext cx="8839199" cy="436145"/>
          </a:xfrm>
          <a:prstGeom prst="rect">
            <a:avLst/>
          </a:prstGeom>
          <a:noFill/>
          <a:ln>
            <a:noFill/>
          </a:ln>
        </p:spPr>
      </p:pic>
      <p:sp>
        <p:nvSpPr>
          <p:cNvPr id="377" name="Google Shape;377;p28"/>
          <p:cNvSpPr txBox="1"/>
          <p:nvPr/>
        </p:nvSpPr>
        <p:spPr>
          <a:xfrm>
            <a:off x="251650" y="181175"/>
            <a:ext cx="20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Amin Ahmed</a:t>
            </a:r>
            <a:endParaRPr b="1">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9"/>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9"/>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9"/>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9"/>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9"/>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9"/>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9"/>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9"/>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9"/>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9"/>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4" name="Google Shape;394;p29"/>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5" name="Google Shape;395;p29"/>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6" name="Google Shape;396;p29"/>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7" name="Google Shape;397;p29"/>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8" name="Google Shape;398;p29"/>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txBox="1"/>
          <p:nvPr>
            <p:ph type="ctrTitle"/>
          </p:nvPr>
        </p:nvSpPr>
        <p:spPr>
          <a:xfrm>
            <a:off x="2749775" y="1594513"/>
            <a:ext cx="3530400" cy="194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E X P L A I N</a:t>
            </a:r>
            <a:endParaRPr sz="4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idx="6" type="ctrTitle"/>
          </p:nvPr>
        </p:nvSpPr>
        <p:spPr>
          <a:xfrm>
            <a:off x="360450" y="6456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Why Do We Manipulate DataFrames?</a:t>
            </a:r>
            <a:endParaRPr/>
          </a:p>
        </p:txBody>
      </p:sp>
      <p:cxnSp>
        <p:nvCxnSpPr>
          <p:cNvPr id="405" name="Google Shape;405;p30"/>
          <p:cNvCxnSpPr/>
          <p:nvPr/>
        </p:nvCxnSpPr>
        <p:spPr>
          <a:xfrm>
            <a:off x="311700" y="1280550"/>
            <a:ext cx="8520600" cy="0"/>
          </a:xfrm>
          <a:prstGeom prst="straightConnector1">
            <a:avLst/>
          </a:prstGeom>
          <a:noFill/>
          <a:ln cap="flat" cmpd="sng" w="9525">
            <a:solidFill>
              <a:schemeClr val="accent1"/>
            </a:solidFill>
            <a:prstDash val="solid"/>
            <a:round/>
            <a:headEnd len="med" w="med" type="none"/>
            <a:tailEnd len="med" w="med" type="none"/>
          </a:ln>
        </p:spPr>
      </p:cxnSp>
      <p:sp>
        <p:nvSpPr>
          <p:cNvPr id="406" name="Google Shape;406;p30"/>
          <p:cNvSpPr txBox="1"/>
          <p:nvPr/>
        </p:nvSpPr>
        <p:spPr>
          <a:xfrm>
            <a:off x="482450" y="1583775"/>
            <a:ext cx="6133800" cy="2062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Filter out irrelevant or incorrect data</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Sort data to make it easier to analyze</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Transform data to a different format or structure</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Aggregate data to summarize or extract useful information</a:t>
            </a:r>
            <a:endParaRPr sz="1600">
              <a:solidFill>
                <a:schemeClr val="lt1"/>
              </a:solidFill>
              <a:latin typeface="Roboto Light"/>
              <a:ea typeface="Roboto Light"/>
              <a:cs typeface="Roboto Light"/>
              <a:sym typeface="Roboto Light"/>
            </a:endParaRPr>
          </a:p>
          <a:p>
            <a:pPr indent="-317500" lvl="0" marL="457200" rtl="0" algn="l">
              <a:spcBef>
                <a:spcPts val="0"/>
              </a:spcBef>
              <a:spcAft>
                <a:spcPts val="0"/>
              </a:spcAft>
              <a:buClr>
                <a:schemeClr val="lt1"/>
              </a:buClr>
              <a:buSzPts val="1400"/>
              <a:buFont typeface="Roboto Light"/>
              <a:buChar char="●"/>
            </a:pPr>
            <a:r>
              <a:rPr lang="es" sz="1600">
                <a:solidFill>
                  <a:schemeClr val="lt1"/>
                </a:solidFill>
                <a:latin typeface="Roboto Light"/>
                <a:ea typeface="Roboto Light"/>
                <a:cs typeface="Roboto Light"/>
                <a:sym typeface="Roboto Light"/>
              </a:rPr>
              <a:t>Join or merge data from multiple source</a:t>
            </a:r>
            <a:r>
              <a:rPr lang="es">
                <a:solidFill>
                  <a:schemeClr val="lt1"/>
                </a:solidFill>
                <a:latin typeface="Roboto Light"/>
                <a:ea typeface="Roboto Light"/>
                <a:cs typeface="Roboto Light"/>
                <a:sym typeface="Roboto Light"/>
              </a:rPr>
              <a:t>s</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p:txBody>
      </p:sp>
      <p:sp>
        <p:nvSpPr>
          <p:cNvPr id="407" name="Google Shape;407;p30"/>
          <p:cNvSpPr txBox="1"/>
          <p:nvPr/>
        </p:nvSpPr>
        <p:spPr>
          <a:xfrm>
            <a:off x="112575" y="103300"/>
            <a:ext cx="399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Mahfuzul Hoque</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pic>
        <p:nvPicPr>
          <p:cNvPr id="408" name="Google Shape;408;p30"/>
          <p:cNvPicPr preferRelativeResize="0"/>
          <p:nvPr/>
        </p:nvPicPr>
        <p:blipFill rotWithShape="1">
          <a:blip r:embed="rId3">
            <a:alphaModFix/>
          </a:blip>
          <a:srcRect b="0" l="0" r="0" t="57610"/>
          <a:stretch/>
        </p:blipFill>
        <p:spPr>
          <a:xfrm>
            <a:off x="1766150" y="3281125"/>
            <a:ext cx="5611700" cy="174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idx="6" type="ctrTitle"/>
          </p:nvPr>
        </p:nvSpPr>
        <p:spPr>
          <a:xfrm>
            <a:off x="311700" y="1873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Why Should We Save as JSON?</a:t>
            </a:r>
            <a:endParaRPr/>
          </a:p>
        </p:txBody>
      </p:sp>
      <p:cxnSp>
        <p:nvCxnSpPr>
          <p:cNvPr id="414" name="Google Shape;414;p31"/>
          <p:cNvCxnSpPr/>
          <p:nvPr/>
        </p:nvCxnSpPr>
        <p:spPr>
          <a:xfrm>
            <a:off x="311700" y="7345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415" name="Google Shape;415;p31"/>
          <p:cNvSpPr txBox="1"/>
          <p:nvPr/>
        </p:nvSpPr>
        <p:spPr>
          <a:xfrm>
            <a:off x="311700" y="1294150"/>
            <a:ext cx="5810100" cy="2370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Compact and lightweight</a:t>
            </a:r>
            <a:endParaRPr sz="1600">
              <a:solidFill>
                <a:schemeClr val="lt1"/>
              </a:solidFill>
              <a:latin typeface="Roboto Light"/>
              <a:ea typeface="Roboto Light"/>
              <a:cs typeface="Roboto Light"/>
              <a:sym typeface="Roboto Light"/>
            </a:endParaRPr>
          </a:p>
          <a:p>
            <a:pPr indent="-330200" lvl="1" marL="9144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less processing time (faster accessibility)  and memory optimization</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Human readability (text-based format)</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Easy for machines to parse and generate</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M</a:t>
            </a:r>
            <a:r>
              <a:rPr lang="es" sz="1600">
                <a:solidFill>
                  <a:schemeClr val="lt1"/>
                </a:solidFill>
                <a:latin typeface="Roboto Light"/>
                <a:ea typeface="Roboto Light"/>
                <a:cs typeface="Roboto Light"/>
                <a:sym typeface="Roboto Light"/>
              </a:rPr>
              <a:t>akes it easy to share across platforms &amp; different Operating Systems</a:t>
            </a:r>
            <a:endParaRPr sz="1600">
              <a:solidFill>
                <a:schemeClr val="lt1"/>
              </a:solidFill>
              <a:latin typeface="Roboto Light"/>
              <a:ea typeface="Roboto Light"/>
              <a:cs typeface="Roboto Light"/>
              <a:sym typeface="Roboto Light"/>
            </a:endParaRPr>
          </a:p>
          <a:p>
            <a:pPr indent="-330200" lvl="1" marL="9144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Different programming languages</a:t>
            </a:r>
            <a:endParaRPr sz="16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t/>
            </a:r>
            <a:endParaRPr>
              <a:solidFill>
                <a:schemeClr val="lt1"/>
              </a:solidFill>
              <a:latin typeface="Roboto Light"/>
              <a:ea typeface="Roboto Light"/>
              <a:cs typeface="Roboto Light"/>
              <a:sym typeface="Roboto Light"/>
            </a:endParaRPr>
          </a:p>
        </p:txBody>
      </p:sp>
      <p:sp>
        <p:nvSpPr>
          <p:cNvPr id="416" name="Google Shape;416;p31"/>
          <p:cNvSpPr txBox="1"/>
          <p:nvPr/>
        </p:nvSpPr>
        <p:spPr>
          <a:xfrm>
            <a:off x="4890050" y="3572100"/>
            <a:ext cx="399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sp>
        <p:nvSpPr>
          <p:cNvPr id="417" name="Google Shape;417;p31"/>
          <p:cNvSpPr txBox="1"/>
          <p:nvPr/>
        </p:nvSpPr>
        <p:spPr>
          <a:xfrm>
            <a:off x="0" y="0"/>
            <a:ext cx="2542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Shameea Mahbub</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sp>
        <p:nvSpPr>
          <p:cNvPr id="418" name="Google Shape;418;p31"/>
          <p:cNvSpPr txBox="1"/>
          <p:nvPr/>
        </p:nvSpPr>
        <p:spPr>
          <a:xfrm>
            <a:off x="967775" y="1035888"/>
            <a:ext cx="60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p:txBody>
      </p:sp>
      <p:pic>
        <p:nvPicPr>
          <p:cNvPr id="419" name="Google Shape;419;p31"/>
          <p:cNvPicPr preferRelativeResize="0"/>
          <p:nvPr/>
        </p:nvPicPr>
        <p:blipFill>
          <a:blip r:embed="rId3">
            <a:alphaModFix/>
          </a:blip>
          <a:stretch>
            <a:fillRect/>
          </a:stretch>
        </p:blipFill>
        <p:spPr>
          <a:xfrm>
            <a:off x="6259525" y="1602425"/>
            <a:ext cx="2405125" cy="2405125"/>
          </a:xfrm>
          <a:prstGeom prst="rect">
            <a:avLst/>
          </a:prstGeom>
          <a:noFill/>
          <a:ln>
            <a:noFill/>
          </a:ln>
        </p:spPr>
      </p:pic>
      <p:pic>
        <p:nvPicPr>
          <p:cNvPr id="420" name="Google Shape;420;p31"/>
          <p:cNvPicPr preferRelativeResize="0"/>
          <p:nvPr/>
        </p:nvPicPr>
        <p:blipFill>
          <a:blip r:embed="rId4">
            <a:alphaModFix/>
          </a:blip>
          <a:stretch>
            <a:fillRect/>
          </a:stretch>
        </p:blipFill>
        <p:spPr>
          <a:xfrm>
            <a:off x="857225" y="4007538"/>
            <a:ext cx="3336926" cy="867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2"/>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6" name="Google Shape;426;p32"/>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8" name="Google Shape;428;p32"/>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0" name="Google Shape;430;p32"/>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1" name="Google Shape;431;p32"/>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2" name="Google Shape;432;p32"/>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3" name="Google Shape;433;p32"/>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4" name="Google Shape;434;p32"/>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5" name="Google Shape;435;p32"/>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6" name="Google Shape;436;p32"/>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7" name="Google Shape;437;p32"/>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8" name="Google Shape;438;p32"/>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9" name="Google Shape;439;p32"/>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40" name="Google Shape;440;p32"/>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41" name="Google Shape;441;p32"/>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txBox="1"/>
          <p:nvPr>
            <p:ph type="ctrTitle"/>
          </p:nvPr>
        </p:nvSpPr>
        <p:spPr>
          <a:xfrm>
            <a:off x="2749775" y="1594513"/>
            <a:ext cx="3530400" cy="194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A N Y  B U G S ?</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3"/>
          <p:cNvSpPr txBox="1"/>
          <p:nvPr>
            <p:ph idx="6" type="ctrTitle"/>
          </p:nvPr>
        </p:nvSpPr>
        <p:spPr>
          <a:xfrm>
            <a:off x="311700" y="2887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Bug fixing</a:t>
            </a:r>
            <a:endParaRPr/>
          </a:p>
        </p:txBody>
      </p:sp>
      <p:cxnSp>
        <p:nvCxnSpPr>
          <p:cNvPr id="448" name="Google Shape;448;p33"/>
          <p:cNvCxnSpPr/>
          <p:nvPr/>
        </p:nvCxnSpPr>
        <p:spPr>
          <a:xfrm>
            <a:off x="311700" y="854050"/>
            <a:ext cx="8520600" cy="0"/>
          </a:xfrm>
          <a:prstGeom prst="straightConnector1">
            <a:avLst/>
          </a:prstGeom>
          <a:noFill/>
          <a:ln cap="flat" cmpd="sng" w="9525">
            <a:solidFill>
              <a:schemeClr val="accent1"/>
            </a:solidFill>
            <a:prstDash val="solid"/>
            <a:round/>
            <a:headEnd len="med" w="med" type="none"/>
            <a:tailEnd len="med" w="med" type="none"/>
          </a:ln>
        </p:spPr>
      </p:cxnSp>
      <p:sp>
        <p:nvSpPr>
          <p:cNvPr id="449" name="Google Shape;449;p33"/>
          <p:cNvSpPr txBox="1"/>
          <p:nvPr/>
        </p:nvSpPr>
        <p:spPr>
          <a:xfrm>
            <a:off x="129450" y="803350"/>
            <a:ext cx="4903800" cy="1046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Roboto"/>
              <a:buAutoNum type="arabicPeriod"/>
            </a:pPr>
            <a:r>
              <a:rPr b="1" lang="es" sz="1600">
                <a:solidFill>
                  <a:schemeClr val="lt1"/>
                </a:solidFill>
                <a:latin typeface="Roboto"/>
                <a:ea typeface="Roboto"/>
                <a:cs typeface="Roboto"/>
                <a:sym typeface="Roboto"/>
              </a:rPr>
              <a:t>NameError </a:t>
            </a:r>
            <a:r>
              <a:rPr b="1" lang="es" sz="1200">
                <a:solidFill>
                  <a:schemeClr val="lt1"/>
                </a:solidFill>
                <a:latin typeface="Roboto"/>
                <a:ea typeface="Roboto"/>
                <a:cs typeface="Roboto"/>
                <a:sym typeface="Roboto"/>
              </a:rPr>
              <a:t>~ negative duration bug</a:t>
            </a:r>
            <a:endParaRPr b="1" sz="1200">
              <a:solidFill>
                <a:schemeClr val="lt1"/>
              </a:solidFill>
              <a:latin typeface="Roboto"/>
              <a:ea typeface="Roboto"/>
              <a:cs typeface="Roboto"/>
              <a:sym typeface="Roboto"/>
            </a:endParaRPr>
          </a:p>
          <a:p>
            <a:pPr indent="0" lvl="0" marL="457200" rtl="0" algn="l">
              <a:spcBef>
                <a:spcPts val="0"/>
              </a:spcBef>
              <a:spcAft>
                <a:spcPts val="0"/>
              </a:spcAft>
              <a:buNone/>
            </a:pPr>
            <a:r>
              <a:t/>
            </a:r>
            <a:endParaRPr b="1" sz="1200">
              <a:solidFill>
                <a:schemeClr val="lt1"/>
              </a:solidFill>
              <a:latin typeface="Roboto"/>
              <a:ea typeface="Roboto"/>
              <a:cs typeface="Roboto"/>
              <a:sym typeface="Roboto"/>
            </a:endParaRPr>
          </a:p>
          <a:p>
            <a:pPr indent="0" lvl="0" marL="0" rtl="0" algn="l">
              <a:spcBef>
                <a:spcPts val="0"/>
              </a:spcBef>
              <a:spcAft>
                <a:spcPts val="0"/>
              </a:spcAft>
              <a:buNone/>
            </a:pPr>
            <a:r>
              <a:rPr b="1" lang="es">
                <a:solidFill>
                  <a:schemeClr val="lt1"/>
                </a:solidFill>
                <a:latin typeface="Roboto"/>
                <a:ea typeface="Roboto"/>
                <a:cs typeface="Roboto"/>
                <a:sym typeface="Roboto"/>
              </a:rPr>
              <a:t>   A)</a:t>
            </a:r>
            <a:r>
              <a:rPr b="1" lang="es">
                <a:solidFill>
                  <a:schemeClr val="lt1"/>
                </a:solidFill>
                <a:latin typeface="Roboto"/>
                <a:ea typeface="Roboto"/>
                <a:cs typeface="Roboto"/>
                <a:sym typeface="Roboto"/>
              </a:rPr>
              <a:t>original code using </a:t>
            </a:r>
            <a:r>
              <a:rPr b="1" i="1" lang="es">
                <a:solidFill>
                  <a:schemeClr val="lt1"/>
                </a:solidFill>
                <a:latin typeface="Roboto"/>
                <a:ea typeface="Roboto"/>
                <a:cs typeface="Roboto"/>
                <a:sym typeface="Roboto"/>
              </a:rPr>
              <a:t>parse() from delorean</a:t>
            </a:r>
            <a:endParaRPr b="1" i="1">
              <a:solidFill>
                <a:schemeClr val="lt1"/>
              </a:solidFill>
              <a:latin typeface="Roboto"/>
              <a:ea typeface="Roboto"/>
              <a:cs typeface="Roboto"/>
              <a:sym typeface="Roboto"/>
            </a:endParaRPr>
          </a:p>
          <a:p>
            <a:pPr indent="0" lvl="0" marL="0" rtl="0" algn="l">
              <a:spcBef>
                <a:spcPts val="0"/>
              </a:spcBef>
              <a:spcAft>
                <a:spcPts val="0"/>
              </a:spcAft>
              <a:buNone/>
            </a:pPr>
            <a:r>
              <a:t/>
            </a:r>
            <a:endParaRPr i="1">
              <a:solidFill>
                <a:schemeClr val="lt1"/>
              </a:solidFill>
              <a:latin typeface="Roboto Light"/>
              <a:ea typeface="Roboto Light"/>
              <a:cs typeface="Roboto Light"/>
              <a:sym typeface="Roboto Light"/>
            </a:endParaRPr>
          </a:p>
        </p:txBody>
      </p:sp>
      <p:sp>
        <p:nvSpPr>
          <p:cNvPr id="450" name="Google Shape;450;p33"/>
          <p:cNvSpPr txBox="1"/>
          <p:nvPr/>
        </p:nvSpPr>
        <p:spPr>
          <a:xfrm>
            <a:off x="129450" y="125375"/>
            <a:ext cx="1167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Yeseo Kim</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sp>
        <p:nvSpPr>
          <p:cNvPr id="451" name="Google Shape;451;p33"/>
          <p:cNvSpPr txBox="1"/>
          <p:nvPr/>
        </p:nvSpPr>
        <p:spPr>
          <a:xfrm>
            <a:off x="4846225" y="1005350"/>
            <a:ext cx="4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B) alternative code using </a:t>
            </a:r>
            <a:r>
              <a:rPr b="1" i="1" lang="es">
                <a:solidFill>
                  <a:schemeClr val="lt1"/>
                </a:solidFill>
                <a:latin typeface="Roboto"/>
                <a:ea typeface="Roboto"/>
                <a:cs typeface="Roboto"/>
                <a:sym typeface="Roboto"/>
              </a:rPr>
              <a:t>arrow() from arrow</a:t>
            </a:r>
            <a:endParaRPr b="1" i="1">
              <a:solidFill>
                <a:schemeClr val="lt1"/>
              </a:solidFill>
              <a:latin typeface="Roboto"/>
              <a:ea typeface="Roboto"/>
              <a:cs typeface="Roboto"/>
              <a:sym typeface="Roboto"/>
            </a:endParaRPr>
          </a:p>
        </p:txBody>
      </p:sp>
      <p:pic>
        <p:nvPicPr>
          <p:cNvPr id="452" name="Google Shape;452;p33"/>
          <p:cNvPicPr preferRelativeResize="0"/>
          <p:nvPr/>
        </p:nvPicPr>
        <p:blipFill>
          <a:blip r:embed="rId3">
            <a:alphaModFix/>
          </a:blip>
          <a:stretch>
            <a:fillRect/>
          </a:stretch>
        </p:blipFill>
        <p:spPr>
          <a:xfrm>
            <a:off x="4846225" y="1362850"/>
            <a:ext cx="3990825" cy="3563025"/>
          </a:xfrm>
          <a:prstGeom prst="rect">
            <a:avLst/>
          </a:prstGeom>
          <a:noFill/>
          <a:ln>
            <a:noFill/>
          </a:ln>
        </p:spPr>
      </p:pic>
      <p:pic>
        <p:nvPicPr>
          <p:cNvPr id="453" name="Google Shape;453;p33"/>
          <p:cNvPicPr preferRelativeResize="0"/>
          <p:nvPr/>
        </p:nvPicPr>
        <p:blipFill>
          <a:blip r:embed="rId4">
            <a:alphaModFix/>
          </a:blip>
          <a:stretch>
            <a:fillRect/>
          </a:stretch>
        </p:blipFill>
        <p:spPr>
          <a:xfrm>
            <a:off x="311700" y="1571650"/>
            <a:ext cx="3803885" cy="3260525"/>
          </a:xfrm>
          <a:prstGeom prst="rect">
            <a:avLst/>
          </a:prstGeom>
          <a:noFill/>
          <a:ln>
            <a:noFill/>
          </a:ln>
        </p:spPr>
      </p:pic>
      <p:pic>
        <p:nvPicPr>
          <p:cNvPr id="454" name="Google Shape;454;p33"/>
          <p:cNvPicPr preferRelativeResize="0"/>
          <p:nvPr/>
        </p:nvPicPr>
        <p:blipFill>
          <a:blip r:embed="rId5">
            <a:alphaModFix/>
          </a:blip>
          <a:stretch>
            <a:fillRect/>
          </a:stretch>
        </p:blipFill>
        <p:spPr>
          <a:xfrm>
            <a:off x="2046875" y="2586325"/>
            <a:ext cx="3107974" cy="235650"/>
          </a:xfrm>
          <a:prstGeom prst="rect">
            <a:avLst/>
          </a:prstGeom>
          <a:noFill/>
          <a:ln cap="flat" cmpd="sng" w="19050">
            <a:solidFill>
              <a:srgbClr val="674EA7"/>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4"/>
          <p:cNvSpPr txBox="1"/>
          <p:nvPr>
            <p:ph idx="6" type="ctrTitle"/>
          </p:nvPr>
        </p:nvSpPr>
        <p:spPr>
          <a:xfrm>
            <a:off x="293325" y="2567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TypeError </a:t>
            </a:r>
            <a:endParaRPr/>
          </a:p>
        </p:txBody>
      </p:sp>
      <p:cxnSp>
        <p:nvCxnSpPr>
          <p:cNvPr id="460" name="Google Shape;460;p34"/>
          <p:cNvCxnSpPr/>
          <p:nvPr/>
        </p:nvCxnSpPr>
        <p:spPr>
          <a:xfrm>
            <a:off x="293325" y="833775"/>
            <a:ext cx="8520600" cy="0"/>
          </a:xfrm>
          <a:prstGeom prst="straightConnector1">
            <a:avLst/>
          </a:prstGeom>
          <a:noFill/>
          <a:ln cap="flat" cmpd="sng" w="9525">
            <a:solidFill>
              <a:schemeClr val="accent1"/>
            </a:solidFill>
            <a:prstDash val="solid"/>
            <a:round/>
            <a:headEnd len="med" w="med" type="none"/>
            <a:tailEnd len="med" w="med" type="none"/>
          </a:ln>
        </p:spPr>
      </p:cxnSp>
      <p:sp>
        <p:nvSpPr>
          <p:cNvPr id="461" name="Google Shape;461;p34"/>
          <p:cNvSpPr txBox="1"/>
          <p:nvPr/>
        </p:nvSpPr>
        <p:spPr>
          <a:xfrm>
            <a:off x="129450" y="172150"/>
            <a:ext cx="19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Karen Guanga</a:t>
            </a:r>
            <a:endParaRPr b="1" sz="1500">
              <a:solidFill>
                <a:schemeClr val="lt1"/>
              </a:solidFill>
              <a:latin typeface="Roboto"/>
              <a:ea typeface="Roboto"/>
              <a:cs typeface="Roboto"/>
              <a:sym typeface="Roboto"/>
            </a:endParaRPr>
          </a:p>
        </p:txBody>
      </p:sp>
      <p:sp>
        <p:nvSpPr>
          <p:cNvPr id="462" name="Google Shape;462;p34"/>
          <p:cNvSpPr txBox="1"/>
          <p:nvPr/>
        </p:nvSpPr>
        <p:spPr>
          <a:xfrm>
            <a:off x="241882" y="882813"/>
            <a:ext cx="280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lt1"/>
                </a:solidFill>
                <a:latin typeface="Roboto"/>
                <a:ea typeface="Roboto"/>
                <a:cs typeface="Roboto"/>
                <a:sym typeface="Roboto"/>
              </a:rPr>
              <a:t>Original</a:t>
            </a:r>
            <a:r>
              <a:rPr b="1" lang="es" sz="1200">
                <a:solidFill>
                  <a:schemeClr val="lt1"/>
                </a:solidFill>
                <a:latin typeface="Roboto"/>
                <a:ea typeface="Roboto"/>
                <a:cs typeface="Roboto"/>
                <a:sym typeface="Roboto"/>
              </a:rPr>
              <a:t> code</a:t>
            </a:r>
            <a:endParaRPr b="1" sz="1200">
              <a:solidFill>
                <a:schemeClr val="lt1"/>
              </a:solidFill>
              <a:latin typeface="Roboto"/>
              <a:ea typeface="Roboto"/>
              <a:cs typeface="Roboto"/>
              <a:sym typeface="Roboto"/>
            </a:endParaRPr>
          </a:p>
        </p:txBody>
      </p:sp>
      <p:pic>
        <p:nvPicPr>
          <p:cNvPr id="463" name="Google Shape;463;p34"/>
          <p:cNvPicPr preferRelativeResize="0"/>
          <p:nvPr/>
        </p:nvPicPr>
        <p:blipFill>
          <a:blip r:embed="rId3">
            <a:alphaModFix/>
          </a:blip>
          <a:stretch>
            <a:fillRect/>
          </a:stretch>
        </p:blipFill>
        <p:spPr>
          <a:xfrm>
            <a:off x="4831175" y="2980625"/>
            <a:ext cx="3357775" cy="2012624"/>
          </a:xfrm>
          <a:prstGeom prst="rect">
            <a:avLst/>
          </a:prstGeom>
          <a:noFill/>
          <a:ln>
            <a:noFill/>
          </a:ln>
        </p:spPr>
      </p:pic>
      <p:pic>
        <p:nvPicPr>
          <p:cNvPr id="464" name="Google Shape;464;p34"/>
          <p:cNvPicPr preferRelativeResize="0"/>
          <p:nvPr/>
        </p:nvPicPr>
        <p:blipFill>
          <a:blip r:embed="rId4">
            <a:alphaModFix/>
          </a:blip>
          <a:stretch>
            <a:fillRect/>
          </a:stretch>
        </p:blipFill>
        <p:spPr>
          <a:xfrm>
            <a:off x="241875" y="1271550"/>
            <a:ext cx="3546850" cy="2443150"/>
          </a:xfrm>
          <a:prstGeom prst="rect">
            <a:avLst/>
          </a:prstGeom>
          <a:noFill/>
          <a:ln>
            <a:noFill/>
          </a:ln>
        </p:spPr>
      </p:pic>
      <p:pic>
        <p:nvPicPr>
          <p:cNvPr id="465" name="Google Shape;465;p34"/>
          <p:cNvPicPr preferRelativeResize="0"/>
          <p:nvPr/>
        </p:nvPicPr>
        <p:blipFill>
          <a:blip r:embed="rId5">
            <a:alphaModFix/>
          </a:blip>
          <a:stretch>
            <a:fillRect/>
          </a:stretch>
        </p:blipFill>
        <p:spPr>
          <a:xfrm>
            <a:off x="4831175" y="1233050"/>
            <a:ext cx="3161899" cy="1534524"/>
          </a:xfrm>
          <a:prstGeom prst="rect">
            <a:avLst/>
          </a:prstGeom>
          <a:noFill/>
          <a:ln>
            <a:noFill/>
          </a:ln>
        </p:spPr>
      </p:pic>
      <p:pic>
        <p:nvPicPr>
          <p:cNvPr id="466" name="Google Shape;466;p34"/>
          <p:cNvPicPr preferRelativeResize="0"/>
          <p:nvPr/>
        </p:nvPicPr>
        <p:blipFill>
          <a:blip r:embed="rId6">
            <a:alphaModFix/>
          </a:blip>
          <a:stretch>
            <a:fillRect/>
          </a:stretch>
        </p:blipFill>
        <p:spPr>
          <a:xfrm>
            <a:off x="311700" y="2876675"/>
            <a:ext cx="2866551" cy="2256100"/>
          </a:xfrm>
          <a:prstGeom prst="rect">
            <a:avLst/>
          </a:prstGeom>
          <a:noFill/>
          <a:ln>
            <a:noFill/>
          </a:ln>
        </p:spPr>
      </p:pic>
      <p:cxnSp>
        <p:nvCxnSpPr>
          <p:cNvPr id="467" name="Google Shape;467;p34"/>
          <p:cNvCxnSpPr/>
          <p:nvPr/>
        </p:nvCxnSpPr>
        <p:spPr>
          <a:xfrm flipH="1">
            <a:off x="1684350" y="3020175"/>
            <a:ext cx="3600" cy="2112600"/>
          </a:xfrm>
          <a:prstGeom prst="straightConnector1">
            <a:avLst/>
          </a:prstGeom>
          <a:noFill/>
          <a:ln cap="flat" cmpd="sng" w="9525">
            <a:solidFill>
              <a:schemeClr val="dk2"/>
            </a:solidFill>
            <a:prstDash val="solid"/>
            <a:round/>
            <a:headEnd len="med" w="med" type="none"/>
            <a:tailEnd len="med" w="med" type="none"/>
          </a:ln>
        </p:spPr>
      </p:cxnSp>
      <p:cxnSp>
        <p:nvCxnSpPr>
          <p:cNvPr id="468" name="Google Shape;468;p34"/>
          <p:cNvCxnSpPr/>
          <p:nvPr/>
        </p:nvCxnSpPr>
        <p:spPr>
          <a:xfrm flipH="1">
            <a:off x="2547750" y="3001488"/>
            <a:ext cx="3600" cy="211260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34"/>
          <p:cNvCxnSpPr/>
          <p:nvPr/>
        </p:nvCxnSpPr>
        <p:spPr>
          <a:xfrm flipH="1" rot="10800000">
            <a:off x="1684350" y="3020175"/>
            <a:ext cx="863400" cy="3600"/>
          </a:xfrm>
          <a:prstGeom prst="straightConnector1">
            <a:avLst/>
          </a:prstGeom>
          <a:noFill/>
          <a:ln cap="flat" cmpd="sng" w="9525">
            <a:solidFill>
              <a:schemeClr val="dk2"/>
            </a:solidFill>
            <a:prstDash val="solid"/>
            <a:round/>
            <a:headEnd len="med" w="med" type="none"/>
            <a:tailEnd len="med" w="med" type="none"/>
          </a:ln>
        </p:spPr>
      </p:cxnSp>
      <p:cxnSp>
        <p:nvCxnSpPr>
          <p:cNvPr id="470" name="Google Shape;470;p34"/>
          <p:cNvCxnSpPr/>
          <p:nvPr/>
        </p:nvCxnSpPr>
        <p:spPr>
          <a:xfrm flipH="1" rot="10800000">
            <a:off x="1684350" y="5110500"/>
            <a:ext cx="863400" cy="3600"/>
          </a:xfrm>
          <a:prstGeom prst="straightConnector1">
            <a:avLst/>
          </a:prstGeom>
          <a:noFill/>
          <a:ln cap="flat" cmpd="sng" w="9525">
            <a:solidFill>
              <a:schemeClr val="dk2"/>
            </a:solidFill>
            <a:prstDash val="solid"/>
            <a:round/>
            <a:headEnd len="med" w="med" type="none"/>
            <a:tailEnd len="med" w="med" type="none"/>
          </a:ln>
        </p:spPr>
      </p:cxnSp>
      <p:sp>
        <p:nvSpPr>
          <p:cNvPr id="471" name="Google Shape;471;p34"/>
          <p:cNvSpPr/>
          <p:nvPr/>
        </p:nvSpPr>
        <p:spPr>
          <a:xfrm>
            <a:off x="2601150" y="3842925"/>
            <a:ext cx="764175" cy="177125"/>
          </a:xfrm>
          <a:custGeom>
            <a:rect b="b" l="l" r="r" t="t"/>
            <a:pathLst>
              <a:path extrusionOk="0" h="7085" w="30567">
                <a:moveTo>
                  <a:pt x="0" y="2645"/>
                </a:moveTo>
                <a:cubicBezTo>
                  <a:pt x="1935" y="3380"/>
                  <a:pt x="7151" y="7299"/>
                  <a:pt x="11609" y="7054"/>
                </a:cubicBezTo>
                <a:cubicBezTo>
                  <a:pt x="16067" y="6809"/>
                  <a:pt x="23586" y="2352"/>
                  <a:pt x="26746" y="1176"/>
                </a:cubicBezTo>
                <a:cubicBezTo>
                  <a:pt x="29906" y="0"/>
                  <a:pt x="29930" y="196"/>
                  <a:pt x="30567" y="0"/>
                </a:cubicBezTo>
              </a:path>
            </a:pathLst>
          </a:custGeom>
          <a:noFill/>
          <a:ln cap="flat" cmpd="sng" w="9525">
            <a:solidFill>
              <a:schemeClr val="dk2"/>
            </a:solidFill>
            <a:prstDash val="solid"/>
            <a:round/>
            <a:headEnd len="med" w="med" type="none"/>
            <a:tailEnd len="med" w="med" type="none"/>
          </a:ln>
        </p:spPr>
      </p:sp>
      <p:sp>
        <p:nvSpPr>
          <p:cNvPr id="472" name="Google Shape;472;p34"/>
          <p:cNvSpPr/>
          <p:nvPr/>
        </p:nvSpPr>
        <p:spPr>
          <a:xfrm>
            <a:off x="3317550" y="3523300"/>
            <a:ext cx="1373100" cy="83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800">
                <a:latin typeface="Times New Roman"/>
                <a:ea typeface="Times New Roman"/>
                <a:cs typeface="Times New Roman"/>
                <a:sym typeface="Times New Roman"/>
              </a:rPr>
              <a:t>Budget is not a float because it was combined with ‘cmp_name’ and was </a:t>
            </a:r>
            <a:r>
              <a:rPr lang="es" sz="800">
                <a:latin typeface="Times New Roman"/>
                <a:ea typeface="Times New Roman"/>
                <a:cs typeface="Times New Roman"/>
                <a:sym typeface="Times New Roman"/>
              </a:rPr>
              <a:t>classified</a:t>
            </a:r>
            <a:r>
              <a:rPr lang="es" sz="800">
                <a:latin typeface="Times New Roman"/>
                <a:ea typeface="Times New Roman"/>
                <a:cs typeface="Times New Roman"/>
                <a:sym typeface="Times New Roman"/>
              </a:rPr>
              <a:t> as an object, therefore it was not able to </a:t>
            </a:r>
            <a:r>
              <a:rPr lang="es" sz="800">
                <a:latin typeface="Times New Roman"/>
                <a:ea typeface="Times New Roman"/>
                <a:cs typeface="Times New Roman"/>
                <a:sym typeface="Times New Roman"/>
              </a:rPr>
              <a:t>multiple</a:t>
            </a:r>
            <a:r>
              <a:rPr lang="es" sz="800">
                <a:latin typeface="Times New Roman"/>
                <a:ea typeface="Times New Roman"/>
                <a:cs typeface="Times New Roman"/>
                <a:sym typeface="Times New Roman"/>
              </a:rPr>
              <a:t> with 0.75 (float)</a:t>
            </a:r>
            <a:endParaRPr sz="800">
              <a:latin typeface="Times New Roman"/>
              <a:ea typeface="Times New Roman"/>
              <a:cs typeface="Times New Roman"/>
              <a:sym typeface="Times New Roman"/>
            </a:endParaRPr>
          </a:p>
        </p:txBody>
      </p:sp>
      <p:pic>
        <p:nvPicPr>
          <p:cNvPr id="473" name="Google Shape;473;p34"/>
          <p:cNvPicPr preferRelativeResize="0"/>
          <p:nvPr/>
        </p:nvPicPr>
        <p:blipFill rotWithShape="1">
          <a:blip r:embed="rId7">
            <a:alphaModFix/>
          </a:blip>
          <a:srcRect b="11735" l="0" r="33043" t="48307"/>
          <a:stretch/>
        </p:blipFill>
        <p:spPr>
          <a:xfrm>
            <a:off x="6827750" y="2090300"/>
            <a:ext cx="1952923" cy="629550"/>
          </a:xfrm>
          <a:prstGeom prst="rect">
            <a:avLst/>
          </a:prstGeom>
          <a:noFill/>
          <a:ln cap="flat" cmpd="sng" w="9525">
            <a:solidFill>
              <a:srgbClr val="6FA8DC"/>
            </a:solidFill>
            <a:prstDash val="solid"/>
            <a:round/>
            <a:headEnd len="sm" w="sm" type="none"/>
            <a:tailEnd len="sm" w="sm" type="none"/>
          </a:ln>
        </p:spPr>
      </p:pic>
      <p:cxnSp>
        <p:nvCxnSpPr>
          <p:cNvPr id="474" name="Google Shape;474;p34"/>
          <p:cNvCxnSpPr/>
          <p:nvPr/>
        </p:nvCxnSpPr>
        <p:spPr>
          <a:xfrm>
            <a:off x="6624075" y="2352400"/>
            <a:ext cx="183600" cy="0"/>
          </a:xfrm>
          <a:prstGeom prst="straightConnector1">
            <a:avLst/>
          </a:prstGeom>
          <a:noFill/>
          <a:ln cap="flat" cmpd="sng" w="9525">
            <a:solidFill>
              <a:schemeClr val="dk2"/>
            </a:solidFill>
            <a:prstDash val="solid"/>
            <a:round/>
            <a:headEnd len="med" w="med" type="none"/>
            <a:tailEnd len="med" w="med" type="triangle"/>
          </a:ln>
        </p:spPr>
      </p:cxnSp>
      <p:sp>
        <p:nvSpPr>
          <p:cNvPr id="475" name="Google Shape;475;p34"/>
          <p:cNvSpPr txBox="1"/>
          <p:nvPr/>
        </p:nvSpPr>
        <p:spPr>
          <a:xfrm>
            <a:off x="4831175" y="8828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lt1"/>
                </a:solidFill>
                <a:latin typeface="Roboto"/>
                <a:ea typeface="Roboto"/>
                <a:cs typeface="Roboto"/>
                <a:sym typeface="Roboto"/>
              </a:rPr>
              <a:t>Alternative</a:t>
            </a:r>
            <a:r>
              <a:rPr b="1" lang="es" sz="1200">
                <a:solidFill>
                  <a:schemeClr val="lt1"/>
                </a:solidFill>
                <a:latin typeface="Roboto"/>
                <a:ea typeface="Roboto"/>
                <a:cs typeface="Roboto"/>
                <a:sym typeface="Roboto"/>
              </a:rPr>
              <a:t> code fixing name placements </a:t>
            </a:r>
            <a:endParaRPr b="1" sz="12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5"/>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81" name="Google Shape;481;p35"/>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83" name="Google Shape;483;p35"/>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85" name="Google Shape;485;p35"/>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86" name="Google Shape;486;p35"/>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87" name="Google Shape;487;p35"/>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88" name="Google Shape;488;p35"/>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89" name="Google Shape;489;p35"/>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0" name="Google Shape;490;p35"/>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1" name="Google Shape;491;p35"/>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2" name="Google Shape;492;p35"/>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3" name="Google Shape;493;p35"/>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4" name="Google Shape;494;p35"/>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5" name="Google Shape;495;p35"/>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96" name="Google Shape;496;p35"/>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txBox="1"/>
          <p:nvPr>
            <p:ph type="ctrTitle"/>
          </p:nvPr>
        </p:nvSpPr>
        <p:spPr>
          <a:xfrm>
            <a:off x="2749775" y="1594513"/>
            <a:ext cx="3530400" cy="194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I M P R O V E</a:t>
            </a:r>
            <a:endParaRPr sz="4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6"/>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Improve</a:t>
            </a:r>
            <a:endParaRPr/>
          </a:p>
        </p:txBody>
      </p:sp>
      <p:cxnSp>
        <p:nvCxnSpPr>
          <p:cNvPr id="503" name="Google Shape;503;p36"/>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504" name="Google Shape;504;p36"/>
          <p:cNvSpPr txBox="1"/>
          <p:nvPr/>
        </p:nvSpPr>
        <p:spPr>
          <a:xfrm>
            <a:off x="489850" y="3096625"/>
            <a:ext cx="6133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So h</a:t>
            </a:r>
            <a:r>
              <a:rPr lang="es">
                <a:solidFill>
                  <a:schemeClr val="lt1"/>
                </a:solidFill>
                <a:latin typeface="Roboto Light"/>
                <a:ea typeface="Roboto Light"/>
                <a:cs typeface="Roboto Light"/>
                <a:sym typeface="Roboto Light"/>
              </a:rPr>
              <a:t>ow can we improve the DataFrame?</a:t>
            </a:r>
            <a:endParaRPr>
              <a:solidFill>
                <a:schemeClr val="lt1"/>
              </a:solidFill>
              <a:latin typeface="Roboto Light"/>
              <a:ea typeface="Roboto Light"/>
              <a:cs typeface="Roboto Light"/>
              <a:sym typeface="Roboto Light"/>
            </a:endParaRPr>
          </a:p>
          <a:p>
            <a:pPr indent="-317500" lvl="0" marL="457200" rtl="0" algn="l">
              <a:spcBef>
                <a:spcPts val="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We can improve the DataFrame by fixing the bug present in slide 4, by adding specific instructions to the parsing to specify the order of year and date when returning the function.</a:t>
            </a:r>
            <a:endParaRPr>
              <a:solidFill>
                <a:schemeClr val="lt1"/>
              </a:solidFill>
              <a:latin typeface="Roboto Light"/>
              <a:ea typeface="Roboto Light"/>
              <a:cs typeface="Roboto Light"/>
              <a:sym typeface="Roboto Light"/>
            </a:endParaRPr>
          </a:p>
          <a:p>
            <a:pPr indent="-317500" lvl="0" marL="457200" rtl="0" algn="l">
              <a:spcBef>
                <a:spcPts val="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Remove the Day of Week column (as seen in slide 9 &amp; 10) as it is relatively unhelpful information. It also did not specify the date that was being looked at, as in many examples there were start and end dates present.</a:t>
            </a:r>
            <a:endParaRPr>
              <a:solidFill>
                <a:schemeClr val="lt1"/>
              </a:solidFill>
              <a:latin typeface="Roboto Light"/>
              <a:ea typeface="Roboto Light"/>
              <a:cs typeface="Roboto Light"/>
              <a:sym typeface="Roboto Light"/>
            </a:endParaRPr>
          </a:p>
        </p:txBody>
      </p:sp>
      <p:sp>
        <p:nvSpPr>
          <p:cNvPr id="505" name="Google Shape;505;p36"/>
          <p:cNvSpPr txBox="1"/>
          <p:nvPr/>
        </p:nvSpPr>
        <p:spPr>
          <a:xfrm>
            <a:off x="0" y="0"/>
            <a:ext cx="2542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Timothy Yan</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pic>
        <p:nvPicPr>
          <p:cNvPr id="506" name="Google Shape;506;p36"/>
          <p:cNvPicPr preferRelativeResize="0"/>
          <p:nvPr/>
        </p:nvPicPr>
        <p:blipFill>
          <a:blip r:embed="rId3">
            <a:alphaModFix/>
          </a:blip>
          <a:stretch>
            <a:fillRect/>
          </a:stretch>
        </p:blipFill>
        <p:spPr>
          <a:xfrm>
            <a:off x="578350" y="1374138"/>
            <a:ext cx="2819400" cy="476250"/>
          </a:xfrm>
          <a:prstGeom prst="rect">
            <a:avLst/>
          </a:prstGeom>
          <a:noFill/>
          <a:ln>
            <a:noFill/>
          </a:ln>
        </p:spPr>
      </p:pic>
      <p:sp>
        <p:nvSpPr>
          <p:cNvPr id="507" name="Google Shape;507;p36"/>
          <p:cNvSpPr txBox="1"/>
          <p:nvPr/>
        </p:nvSpPr>
        <p:spPr>
          <a:xfrm>
            <a:off x="489850" y="1973400"/>
            <a:ext cx="3077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The bug above </a:t>
            </a:r>
            <a:r>
              <a:rPr lang="es">
                <a:solidFill>
                  <a:schemeClr val="lt1"/>
                </a:solidFill>
                <a:latin typeface="Roboto Light"/>
                <a:ea typeface="Roboto Light"/>
                <a:cs typeface="Roboto Light"/>
                <a:sym typeface="Roboto Light"/>
              </a:rPr>
              <a:t>originated</a:t>
            </a:r>
            <a:r>
              <a:rPr lang="es">
                <a:solidFill>
                  <a:schemeClr val="lt1"/>
                </a:solidFill>
                <a:latin typeface="Roboto Light"/>
                <a:ea typeface="Roboto Light"/>
                <a:cs typeface="Roboto Light"/>
                <a:sym typeface="Roboto Light"/>
              </a:rPr>
              <a:t> here in slide 4. Since there was no specific instructions for parsing, Python would often mix the date and month.</a:t>
            </a:r>
            <a:endParaRPr>
              <a:solidFill>
                <a:schemeClr val="lt1"/>
              </a:solidFill>
              <a:latin typeface="Roboto Light"/>
              <a:ea typeface="Roboto Light"/>
              <a:cs typeface="Roboto Light"/>
              <a:sym typeface="Roboto Light"/>
            </a:endParaRPr>
          </a:p>
        </p:txBody>
      </p:sp>
      <p:pic>
        <p:nvPicPr>
          <p:cNvPr id="508" name="Google Shape;508;p36"/>
          <p:cNvPicPr preferRelativeResize="0"/>
          <p:nvPr/>
        </p:nvPicPr>
        <p:blipFill rotWithShape="1">
          <a:blip r:embed="rId4">
            <a:alphaModFix/>
          </a:blip>
          <a:srcRect b="0" l="45456" r="48798" t="17375"/>
          <a:stretch/>
        </p:blipFill>
        <p:spPr>
          <a:xfrm rot="-5400000">
            <a:off x="6330288" y="-516213"/>
            <a:ext cx="394025" cy="4249801"/>
          </a:xfrm>
          <a:prstGeom prst="rect">
            <a:avLst/>
          </a:prstGeom>
          <a:noFill/>
          <a:ln>
            <a:noFill/>
          </a:ln>
        </p:spPr>
      </p:pic>
      <p:sp>
        <p:nvSpPr>
          <p:cNvPr id="509" name="Google Shape;509;p36"/>
          <p:cNvSpPr txBox="1"/>
          <p:nvPr/>
        </p:nvSpPr>
        <p:spPr>
          <a:xfrm>
            <a:off x="4402400" y="1966225"/>
            <a:ext cx="341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As seen above, the date and time was supposed to be written in YMD format (2022-07-01) but the output came up as YDM (2022-01-07) instead.</a:t>
            </a:r>
            <a:endParaRPr>
              <a:solidFill>
                <a:schemeClr val="lt1"/>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70" name="Shape 170"/>
        <p:cNvGrpSpPr/>
        <p:nvPr/>
      </p:nvGrpSpPr>
      <p:grpSpPr>
        <a:xfrm>
          <a:off x="0" y="0"/>
          <a:ext cx="0" cy="0"/>
          <a:chOff x="0" y="0"/>
          <a:chExt cx="0" cy="0"/>
        </a:xfrm>
      </p:grpSpPr>
      <p:sp>
        <p:nvSpPr>
          <p:cNvPr id="171" name="Google Shape;171;p19"/>
          <p:cNvSpPr/>
          <p:nvPr/>
        </p:nvSpPr>
        <p:spPr>
          <a:xfrm>
            <a:off x="1953475" y="4314650"/>
            <a:ext cx="18159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72" name="Google Shape;172;p19"/>
          <p:cNvSpPr/>
          <p:nvPr/>
        </p:nvSpPr>
        <p:spPr>
          <a:xfrm>
            <a:off x="1648675" y="3613300"/>
            <a:ext cx="18159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73" name="Google Shape;173;p19"/>
          <p:cNvSpPr/>
          <p:nvPr/>
        </p:nvSpPr>
        <p:spPr>
          <a:xfrm>
            <a:off x="1470007" y="2934905"/>
            <a:ext cx="18159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74" name="Google Shape;174;p19"/>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AGENDA</a:t>
            </a:r>
            <a:endParaRPr>
              <a:solidFill>
                <a:srgbClr val="FFFFFF"/>
              </a:solidFill>
            </a:endParaRPr>
          </a:p>
        </p:txBody>
      </p:sp>
      <p:sp>
        <p:nvSpPr>
          <p:cNvPr id="175" name="Google Shape;175;p19"/>
          <p:cNvSpPr txBox="1"/>
          <p:nvPr>
            <p:ph type="ctrTitle"/>
          </p:nvPr>
        </p:nvSpPr>
        <p:spPr>
          <a:xfrm>
            <a:off x="1670415" y="315256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1"/>
                </a:solidFill>
              </a:rPr>
              <a:t>EXPLAIN</a:t>
            </a:r>
            <a:endParaRPr sz="1600">
              <a:solidFill>
                <a:schemeClr val="dk1"/>
              </a:solidFill>
            </a:endParaRPr>
          </a:p>
        </p:txBody>
      </p:sp>
      <p:sp>
        <p:nvSpPr>
          <p:cNvPr id="176" name="Google Shape;176;p19"/>
          <p:cNvSpPr txBox="1"/>
          <p:nvPr>
            <p:ph idx="2" type="ctrTitle"/>
          </p:nvPr>
        </p:nvSpPr>
        <p:spPr>
          <a:xfrm>
            <a:off x="2175181" y="45322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1"/>
                </a:solidFill>
              </a:rPr>
              <a:t>IMPROVE</a:t>
            </a:r>
            <a:endParaRPr sz="1600">
              <a:solidFill>
                <a:schemeClr val="dk1"/>
              </a:solidFill>
            </a:endParaRPr>
          </a:p>
        </p:txBody>
      </p:sp>
      <p:sp>
        <p:nvSpPr>
          <p:cNvPr id="177" name="Google Shape;177;p19"/>
          <p:cNvSpPr txBox="1"/>
          <p:nvPr>
            <p:ph idx="3" type="ctrTitle"/>
          </p:nvPr>
        </p:nvSpPr>
        <p:spPr>
          <a:xfrm>
            <a:off x="1870381" y="3830955"/>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1"/>
                </a:solidFill>
              </a:rPr>
              <a:t>ANY BUGS?</a:t>
            </a:r>
            <a:endParaRPr sz="1600">
              <a:solidFill>
                <a:schemeClr val="dk1"/>
              </a:solidFill>
            </a:endParaRPr>
          </a:p>
        </p:txBody>
      </p:sp>
      <p:cxnSp>
        <p:nvCxnSpPr>
          <p:cNvPr id="178" name="Google Shape;178;p19"/>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179" name="Google Shape;179;p19"/>
          <p:cNvSpPr/>
          <p:nvPr/>
        </p:nvSpPr>
        <p:spPr>
          <a:xfrm>
            <a:off x="953707" y="291345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80" name="Google Shape;180;p19"/>
          <p:cNvSpPr/>
          <p:nvPr/>
        </p:nvSpPr>
        <p:spPr>
          <a:xfrm>
            <a:off x="1132375" y="3591853"/>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81" name="Google Shape;181;p19"/>
          <p:cNvSpPr/>
          <p:nvPr/>
        </p:nvSpPr>
        <p:spPr>
          <a:xfrm>
            <a:off x="1437175" y="4293203"/>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82" name="Google Shape;182;p19"/>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184" name="Google Shape;184;p19"/>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85" name="Google Shape;185;p19"/>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90" name="Google Shape;190;p19"/>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91" name="Google Shape;191;p19"/>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98" name="Google Shape;198;p19"/>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99" name="Google Shape;199;p19"/>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1267675" y="2282350"/>
            <a:ext cx="18159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06" name="Google Shape;206;p19"/>
          <p:cNvSpPr txBox="1"/>
          <p:nvPr>
            <p:ph type="ctrTitle"/>
          </p:nvPr>
        </p:nvSpPr>
        <p:spPr>
          <a:xfrm>
            <a:off x="1489381" y="249923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1"/>
                </a:solidFill>
              </a:rPr>
              <a:t>PRESENT</a:t>
            </a:r>
            <a:endParaRPr sz="1600">
              <a:solidFill>
                <a:schemeClr val="dk1"/>
              </a:solidFill>
            </a:endParaRPr>
          </a:p>
        </p:txBody>
      </p:sp>
      <p:sp>
        <p:nvSpPr>
          <p:cNvPr id="207" name="Google Shape;207;p19"/>
          <p:cNvSpPr/>
          <p:nvPr/>
        </p:nvSpPr>
        <p:spPr>
          <a:xfrm>
            <a:off x="751375" y="2260903"/>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208" name="Google Shape;208;p19"/>
          <p:cNvGrpSpPr/>
          <p:nvPr/>
        </p:nvGrpSpPr>
        <p:grpSpPr>
          <a:xfrm>
            <a:off x="1054585" y="3027629"/>
            <a:ext cx="218748" cy="222646"/>
            <a:chOff x="946175" y="3253275"/>
            <a:chExt cx="298550" cy="296150"/>
          </a:xfrm>
        </p:grpSpPr>
        <p:sp>
          <p:nvSpPr>
            <p:cNvPr id="209" name="Google Shape;209;p1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9"/>
          <p:cNvGrpSpPr/>
          <p:nvPr/>
        </p:nvGrpSpPr>
        <p:grpSpPr>
          <a:xfrm>
            <a:off x="1234957" y="3693306"/>
            <a:ext cx="218733" cy="222639"/>
            <a:chOff x="-34763900" y="3561225"/>
            <a:chExt cx="291450" cy="291450"/>
          </a:xfrm>
        </p:grpSpPr>
        <p:sp>
          <p:nvSpPr>
            <p:cNvPr id="215" name="Google Shape;215;p1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9"/>
          <p:cNvGrpSpPr/>
          <p:nvPr/>
        </p:nvGrpSpPr>
        <p:grpSpPr>
          <a:xfrm>
            <a:off x="853942" y="2344955"/>
            <a:ext cx="218748" cy="255790"/>
            <a:chOff x="-62151950" y="4111775"/>
            <a:chExt cx="318225" cy="316650"/>
          </a:xfrm>
        </p:grpSpPr>
        <p:sp>
          <p:nvSpPr>
            <p:cNvPr id="219" name="Google Shape;219;p1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9"/>
          <p:cNvGrpSpPr/>
          <p:nvPr/>
        </p:nvGrpSpPr>
        <p:grpSpPr>
          <a:xfrm>
            <a:off x="1522085" y="4393228"/>
            <a:ext cx="254076" cy="255793"/>
            <a:chOff x="-49764975" y="3551225"/>
            <a:chExt cx="299300" cy="300650"/>
          </a:xfrm>
        </p:grpSpPr>
        <p:sp>
          <p:nvSpPr>
            <p:cNvPr id="224" name="Google Shape;224;p1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19"/>
          <p:cNvSpPr txBox="1"/>
          <p:nvPr/>
        </p:nvSpPr>
        <p:spPr>
          <a:xfrm>
            <a:off x="361075" y="1417475"/>
            <a:ext cx="358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600">
                <a:solidFill>
                  <a:schemeClr val="lt1"/>
                </a:solidFill>
                <a:latin typeface="Roboto"/>
                <a:ea typeface="Roboto"/>
                <a:cs typeface="Roboto"/>
                <a:sym typeface="Roboto"/>
              </a:rPr>
              <a:t>-</a:t>
            </a:r>
            <a:r>
              <a:rPr b="1" i="1" lang="es" sz="1600">
                <a:solidFill>
                  <a:schemeClr val="lt1"/>
                </a:solidFill>
                <a:latin typeface="Roboto"/>
                <a:ea typeface="Roboto"/>
                <a:cs typeface="Roboto"/>
                <a:sym typeface="Roboto"/>
              </a:rPr>
              <a:t>MANIPULATING THE DATAFRAME</a:t>
            </a:r>
            <a:endParaRPr b="1" i="1" sz="1600">
              <a:solidFill>
                <a:schemeClr val="lt1"/>
              </a:solidFill>
              <a:latin typeface="Roboto"/>
              <a:ea typeface="Roboto"/>
              <a:cs typeface="Roboto"/>
              <a:sym typeface="Roboto"/>
            </a:endParaRPr>
          </a:p>
          <a:p>
            <a:pPr indent="0" lvl="0" marL="0" rtl="0" algn="l">
              <a:spcBef>
                <a:spcPts val="0"/>
              </a:spcBef>
              <a:spcAft>
                <a:spcPts val="0"/>
              </a:spcAft>
              <a:buNone/>
            </a:pPr>
            <a:r>
              <a:rPr b="1" i="1" lang="es" sz="1600">
                <a:solidFill>
                  <a:schemeClr val="lt1"/>
                </a:solidFill>
                <a:latin typeface="Roboto"/>
                <a:ea typeface="Roboto"/>
                <a:cs typeface="Roboto"/>
                <a:sym typeface="Roboto"/>
              </a:rPr>
              <a:t>-</a:t>
            </a:r>
            <a:r>
              <a:rPr b="1" i="1" lang="es" sz="1600">
                <a:solidFill>
                  <a:schemeClr val="lt1"/>
                </a:solidFill>
                <a:latin typeface="Roboto"/>
                <a:ea typeface="Roboto"/>
                <a:cs typeface="Roboto"/>
                <a:sym typeface="Roboto"/>
              </a:rPr>
              <a:t>SAVING THE DATA</a:t>
            </a:r>
            <a:endParaRPr b="1" i="1" sz="1600">
              <a:solidFill>
                <a:schemeClr val="lt1"/>
              </a:solidFill>
              <a:latin typeface="Roboto"/>
              <a:ea typeface="Roboto"/>
              <a:cs typeface="Roboto"/>
              <a:sym typeface="Roboto"/>
            </a:endParaRPr>
          </a:p>
        </p:txBody>
      </p:sp>
      <p:sp>
        <p:nvSpPr>
          <p:cNvPr id="236" name="Google Shape;236;p19"/>
          <p:cNvSpPr txBox="1"/>
          <p:nvPr/>
        </p:nvSpPr>
        <p:spPr>
          <a:xfrm>
            <a:off x="44825" y="78025"/>
            <a:ext cx="12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Cindy Huang</a:t>
            </a:r>
            <a:endParaRPr b="1">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7"/>
          <p:cNvSpPr txBox="1"/>
          <p:nvPr>
            <p:ph idx="1" type="subTitle"/>
          </p:nvPr>
        </p:nvSpPr>
        <p:spPr>
          <a:xfrm>
            <a:off x="529244" y="3162425"/>
            <a:ext cx="1889400" cy="1108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s" sz="2000">
                <a:latin typeface="Roboto"/>
                <a:ea typeface="Roboto"/>
                <a:cs typeface="Roboto"/>
                <a:sym typeface="Roboto"/>
              </a:rPr>
              <a:t>Present </a:t>
            </a:r>
            <a:endParaRPr b="1" sz="2000">
              <a:latin typeface="Roboto"/>
              <a:ea typeface="Roboto"/>
              <a:cs typeface="Roboto"/>
              <a:sym typeface="Roboto"/>
            </a:endParaRPr>
          </a:p>
          <a:p>
            <a:pPr indent="0" lvl="0" marL="0" rtl="0" algn="ctr">
              <a:spcBef>
                <a:spcPts val="0"/>
              </a:spcBef>
              <a:spcAft>
                <a:spcPts val="0"/>
              </a:spcAft>
              <a:buNone/>
            </a:pPr>
            <a:r>
              <a:rPr b="1" lang="es" sz="2000">
                <a:latin typeface="Roboto"/>
                <a:ea typeface="Roboto"/>
                <a:cs typeface="Roboto"/>
                <a:sym typeface="Roboto"/>
              </a:rPr>
              <a:t>Manipulating Dataframe</a:t>
            </a:r>
            <a:endParaRPr b="1" sz="2000">
              <a:latin typeface="Roboto"/>
              <a:ea typeface="Roboto"/>
              <a:cs typeface="Roboto"/>
              <a:sym typeface="Roboto"/>
            </a:endParaRPr>
          </a:p>
        </p:txBody>
      </p:sp>
      <p:sp>
        <p:nvSpPr>
          <p:cNvPr id="515" name="Google Shape;515;p37"/>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Conclusion</a:t>
            </a:r>
            <a:endParaRPr/>
          </a:p>
        </p:txBody>
      </p:sp>
      <p:sp>
        <p:nvSpPr>
          <p:cNvPr id="516" name="Google Shape;516;p37"/>
          <p:cNvSpPr txBox="1"/>
          <p:nvPr/>
        </p:nvSpPr>
        <p:spPr>
          <a:xfrm>
            <a:off x="0" y="0"/>
            <a:ext cx="2542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Jeongwon An </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grpSp>
        <p:nvGrpSpPr>
          <p:cNvPr id="517" name="Google Shape;517;p37"/>
          <p:cNvGrpSpPr/>
          <p:nvPr/>
        </p:nvGrpSpPr>
        <p:grpSpPr>
          <a:xfrm>
            <a:off x="793546" y="1714931"/>
            <a:ext cx="1360804" cy="1353597"/>
            <a:chOff x="751375" y="2260903"/>
            <a:chExt cx="423900" cy="423900"/>
          </a:xfrm>
        </p:grpSpPr>
        <p:sp>
          <p:nvSpPr>
            <p:cNvPr id="518" name="Google Shape;518;p37"/>
            <p:cNvSpPr/>
            <p:nvPr/>
          </p:nvSpPr>
          <p:spPr>
            <a:xfrm>
              <a:off x="751375" y="2260903"/>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519" name="Google Shape;519;p37"/>
            <p:cNvGrpSpPr/>
            <p:nvPr/>
          </p:nvGrpSpPr>
          <p:grpSpPr>
            <a:xfrm>
              <a:off x="853942" y="2344955"/>
              <a:ext cx="218748" cy="255790"/>
              <a:chOff x="-62151950" y="4111775"/>
              <a:chExt cx="318225" cy="316650"/>
            </a:xfrm>
          </p:grpSpPr>
          <p:sp>
            <p:nvSpPr>
              <p:cNvPr id="520" name="Google Shape;520;p3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37"/>
          <p:cNvGrpSpPr/>
          <p:nvPr/>
        </p:nvGrpSpPr>
        <p:grpSpPr>
          <a:xfrm>
            <a:off x="2858917" y="1714918"/>
            <a:ext cx="1360804" cy="1353597"/>
            <a:chOff x="625832" y="2503608"/>
            <a:chExt cx="423900" cy="423900"/>
          </a:xfrm>
        </p:grpSpPr>
        <p:sp>
          <p:nvSpPr>
            <p:cNvPr id="525" name="Google Shape;525;p37"/>
            <p:cNvSpPr/>
            <p:nvPr/>
          </p:nvSpPr>
          <p:spPr>
            <a:xfrm>
              <a:off x="625832" y="250360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526" name="Google Shape;526;p37"/>
            <p:cNvGrpSpPr/>
            <p:nvPr/>
          </p:nvGrpSpPr>
          <p:grpSpPr>
            <a:xfrm>
              <a:off x="726710" y="2617779"/>
              <a:ext cx="218748" cy="222646"/>
              <a:chOff x="946175" y="3253275"/>
              <a:chExt cx="298550" cy="296150"/>
            </a:xfrm>
          </p:grpSpPr>
          <p:sp>
            <p:nvSpPr>
              <p:cNvPr id="527" name="Google Shape;527;p3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 name="Google Shape;532;p37"/>
          <p:cNvGrpSpPr/>
          <p:nvPr/>
        </p:nvGrpSpPr>
        <p:grpSpPr>
          <a:xfrm>
            <a:off x="4924296" y="1714932"/>
            <a:ext cx="1360804" cy="1353597"/>
            <a:chOff x="1132375" y="3591853"/>
            <a:chExt cx="423900" cy="423900"/>
          </a:xfrm>
        </p:grpSpPr>
        <p:sp>
          <p:nvSpPr>
            <p:cNvPr id="533" name="Google Shape;533;p37"/>
            <p:cNvSpPr/>
            <p:nvPr/>
          </p:nvSpPr>
          <p:spPr>
            <a:xfrm>
              <a:off x="1132375" y="3591853"/>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534" name="Google Shape;534;p37"/>
            <p:cNvGrpSpPr/>
            <p:nvPr/>
          </p:nvGrpSpPr>
          <p:grpSpPr>
            <a:xfrm>
              <a:off x="1234957" y="3693306"/>
              <a:ext cx="218733" cy="222639"/>
              <a:chOff x="-34763900" y="3561225"/>
              <a:chExt cx="291450" cy="291450"/>
            </a:xfrm>
          </p:grpSpPr>
          <p:sp>
            <p:nvSpPr>
              <p:cNvPr id="535" name="Google Shape;535;p3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 name="Google Shape;538;p37"/>
          <p:cNvGrpSpPr/>
          <p:nvPr/>
        </p:nvGrpSpPr>
        <p:grpSpPr>
          <a:xfrm>
            <a:off x="6989656" y="1714916"/>
            <a:ext cx="1360804" cy="1353597"/>
            <a:chOff x="1437175" y="4293203"/>
            <a:chExt cx="423900" cy="423900"/>
          </a:xfrm>
        </p:grpSpPr>
        <p:sp>
          <p:nvSpPr>
            <p:cNvPr id="539" name="Google Shape;539;p37"/>
            <p:cNvSpPr/>
            <p:nvPr/>
          </p:nvSpPr>
          <p:spPr>
            <a:xfrm>
              <a:off x="1437175" y="4293203"/>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540" name="Google Shape;540;p37"/>
            <p:cNvGrpSpPr/>
            <p:nvPr/>
          </p:nvGrpSpPr>
          <p:grpSpPr>
            <a:xfrm>
              <a:off x="1522085" y="4393228"/>
              <a:ext cx="254076" cy="255793"/>
              <a:chOff x="-49764975" y="3551225"/>
              <a:chExt cx="299300" cy="300650"/>
            </a:xfrm>
          </p:grpSpPr>
          <p:sp>
            <p:nvSpPr>
              <p:cNvPr id="541" name="Google Shape;541;p3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2" name="Google Shape;552;p37"/>
          <p:cNvSpPr txBox="1"/>
          <p:nvPr>
            <p:ph idx="1" type="subTitle"/>
          </p:nvPr>
        </p:nvSpPr>
        <p:spPr>
          <a:xfrm>
            <a:off x="2594619" y="3162425"/>
            <a:ext cx="18894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s" sz="2000">
                <a:latin typeface="Roboto"/>
                <a:ea typeface="Roboto"/>
                <a:cs typeface="Roboto"/>
                <a:sym typeface="Roboto"/>
              </a:rPr>
              <a:t>Explain </a:t>
            </a:r>
            <a:endParaRPr b="1" sz="2000">
              <a:latin typeface="Roboto"/>
              <a:ea typeface="Roboto"/>
              <a:cs typeface="Roboto"/>
              <a:sym typeface="Roboto"/>
            </a:endParaRPr>
          </a:p>
          <a:p>
            <a:pPr indent="0" lvl="0" marL="0" rtl="0" algn="ctr">
              <a:spcBef>
                <a:spcPts val="0"/>
              </a:spcBef>
              <a:spcAft>
                <a:spcPts val="0"/>
              </a:spcAft>
              <a:buNone/>
            </a:pPr>
            <a:r>
              <a:rPr b="1" lang="es" sz="2000">
                <a:latin typeface="Roboto"/>
                <a:ea typeface="Roboto"/>
                <a:cs typeface="Roboto"/>
                <a:sym typeface="Roboto"/>
              </a:rPr>
              <a:t>two questions </a:t>
            </a:r>
            <a:endParaRPr b="1" sz="2000">
              <a:latin typeface="Roboto"/>
              <a:ea typeface="Roboto"/>
              <a:cs typeface="Roboto"/>
              <a:sym typeface="Roboto"/>
            </a:endParaRPr>
          </a:p>
        </p:txBody>
      </p:sp>
      <p:sp>
        <p:nvSpPr>
          <p:cNvPr id="553" name="Google Shape;553;p37"/>
          <p:cNvSpPr txBox="1"/>
          <p:nvPr>
            <p:ph idx="1" type="subTitle"/>
          </p:nvPr>
        </p:nvSpPr>
        <p:spPr>
          <a:xfrm>
            <a:off x="4659994" y="3162425"/>
            <a:ext cx="1889400" cy="492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s" sz="2000">
                <a:latin typeface="Roboto"/>
                <a:ea typeface="Roboto"/>
                <a:cs typeface="Roboto"/>
                <a:sym typeface="Roboto"/>
              </a:rPr>
              <a:t>Fix bugs</a:t>
            </a:r>
            <a:endParaRPr b="1" sz="2000">
              <a:latin typeface="Roboto"/>
              <a:ea typeface="Roboto"/>
              <a:cs typeface="Roboto"/>
              <a:sym typeface="Roboto"/>
            </a:endParaRPr>
          </a:p>
        </p:txBody>
      </p:sp>
      <p:sp>
        <p:nvSpPr>
          <p:cNvPr id="554" name="Google Shape;554;p37"/>
          <p:cNvSpPr txBox="1"/>
          <p:nvPr>
            <p:ph idx="1" type="subTitle"/>
          </p:nvPr>
        </p:nvSpPr>
        <p:spPr>
          <a:xfrm>
            <a:off x="6725369" y="3162425"/>
            <a:ext cx="1889400" cy="1108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s" sz="2000">
                <a:latin typeface="Roboto"/>
                <a:ea typeface="Roboto"/>
                <a:cs typeface="Roboto"/>
                <a:sym typeface="Roboto"/>
              </a:rPr>
              <a:t>Improve</a:t>
            </a:r>
            <a:endParaRPr b="1" sz="2000">
              <a:latin typeface="Roboto"/>
              <a:ea typeface="Roboto"/>
              <a:cs typeface="Roboto"/>
              <a:sym typeface="Roboto"/>
            </a:endParaRPr>
          </a:p>
          <a:p>
            <a:pPr indent="0" lvl="0" marL="0" rtl="0" algn="ctr">
              <a:spcBef>
                <a:spcPts val="0"/>
              </a:spcBef>
              <a:spcAft>
                <a:spcPts val="0"/>
              </a:spcAft>
              <a:buNone/>
            </a:pPr>
            <a:r>
              <a:rPr b="1" lang="es" sz="2000">
                <a:latin typeface="Roboto"/>
                <a:ea typeface="Roboto"/>
                <a:cs typeface="Roboto"/>
                <a:sym typeface="Roboto"/>
              </a:rPr>
              <a:t>Dataframe</a:t>
            </a:r>
            <a:endParaRPr b="1" sz="2000">
              <a:latin typeface="Roboto"/>
              <a:ea typeface="Roboto"/>
              <a:cs typeface="Roboto"/>
              <a:sym typeface="Roboto"/>
            </a:endParaRPr>
          </a:p>
          <a:p>
            <a:pPr indent="0" lvl="0" marL="0" rtl="0" algn="ctr">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58" name="Shape 558"/>
        <p:cNvGrpSpPr/>
        <p:nvPr/>
      </p:nvGrpSpPr>
      <p:grpSpPr>
        <a:xfrm>
          <a:off x="0" y="0"/>
          <a:ext cx="0" cy="0"/>
          <a:chOff x="0" y="0"/>
          <a:chExt cx="0" cy="0"/>
        </a:xfrm>
      </p:grpSpPr>
      <p:sp>
        <p:nvSpPr>
          <p:cNvPr id="559" name="Google Shape;559;p38"/>
          <p:cNvSpPr txBox="1"/>
          <p:nvPr>
            <p:ph type="ctrTitle"/>
          </p:nvPr>
        </p:nvSpPr>
        <p:spPr>
          <a:xfrm>
            <a:off x="5115379" y="2621932"/>
            <a:ext cx="24987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4500"/>
              <a:t>THANK </a:t>
            </a:r>
            <a:endParaRPr sz="4500"/>
          </a:p>
          <a:p>
            <a:pPr indent="0" lvl="0" marL="0" rtl="0" algn="ctr">
              <a:spcBef>
                <a:spcPts val="0"/>
              </a:spcBef>
              <a:spcAft>
                <a:spcPts val="0"/>
              </a:spcAft>
              <a:buNone/>
            </a:pPr>
            <a:r>
              <a:rPr lang="es" sz="4500"/>
              <a:t>YOU!</a:t>
            </a:r>
            <a:endParaRPr sz="4500"/>
          </a:p>
        </p:txBody>
      </p:sp>
      <p:grpSp>
        <p:nvGrpSpPr>
          <p:cNvPr id="560" name="Google Shape;560;p38"/>
          <p:cNvGrpSpPr/>
          <p:nvPr/>
        </p:nvGrpSpPr>
        <p:grpSpPr>
          <a:xfrm flipH="1">
            <a:off x="-62839" y="163161"/>
            <a:ext cx="3747849" cy="2848738"/>
            <a:chOff x="238125" y="262775"/>
            <a:chExt cx="7092825" cy="5151425"/>
          </a:xfrm>
        </p:grpSpPr>
        <p:sp>
          <p:nvSpPr>
            <p:cNvPr id="561" name="Google Shape;561;p38"/>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38"/>
          <p:cNvSpPr txBox="1"/>
          <p:nvPr>
            <p:ph type="ctrTitle"/>
          </p:nvPr>
        </p:nvSpPr>
        <p:spPr>
          <a:xfrm>
            <a:off x="4611050" y="3011900"/>
            <a:ext cx="37482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300">
                <a:solidFill>
                  <a:srgbClr val="657E93"/>
                </a:solidFill>
              </a:rPr>
              <a:t>CIS 3120 - Groups 8, 9, 10</a:t>
            </a:r>
            <a:endParaRPr sz="1600">
              <a:solidFill>
                <a:srgbClr val="657E9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0"/>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2" name="Google Shape;242;p20"/>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4" name="Google Shape;244;p20"/>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6" name="Google Shape;246;p20"/>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7" name="Google Shape;247;p20"/>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8" name="Google Shape;248;p20"/>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9" name="Google Shape;249;p20"/>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0" name="Google Shape;250;p20"/>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1" name="Google Shape;251;p20"/>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2" name="Google Shape;252;p20"/>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3" name="Google Shape;253;p20"/>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4" name="Google Shape;254;p20"/>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5" name="Google Shape;255;p20"/>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6" name="Google Shape;256;p20"/>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7" name="Google Shape;257;p20"/>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txBox="1"/>
          <p:nvPr>
            <p:ph type="ctrTitle"/>
          </p:nvPr>
        </p:nvSpPr>
        <p:spPr>
          <a:xfrm>
            <a:off x="2749775" y="1594513"/>
            <a:ext cx="3530400" cy="194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P R E S E N T</a:t>
            </a:r>
            <a:endParaRPr sz="4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ph idx="6" type="ctrTitle"/>
          </p:nvPr>
        </p:nvSpPr>
        <p:spPr>
          <a:xfrm>
            <a:off x="311700" y="166052"/>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Manipulating the DataFrame</a:t>
            </a:r>
            <a:endParaRPr/>
          </a:p>
        </p:txBody>
      </p:sp>
      <p:cxnSp>
        <p:nvCxnSpPr>
          <p:cNvPr id="264" name="Google Shape;264;p21"/>
          <p:cNvCxnSpPr/>
          <p:nvPr/>
        </p:nvCxnSpPr>
        <p:spPr>
          <a:xfrm>
            <a:off x="311700" y="713202"/>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265" name="Google Shape;265;p21"/>
          <p:cNvPicPr preferRelativeResize="0"/>
          <p:nvPr/>
        </p:nvPicPr>
        <p:blipFill>
          <a:blip r:embed="rId3">
            <a:alphaModFix/>
          </a:blip>
          <a:stretch>
            <a:fillRect/>
          </a:stretch>
        </p:blipFill>
        <p:spPr>
          <a:xfrm>
            <a:off x="120450" y="1915275"/>
            <a:ext cx="4464588" cy="3143749"/>
          </a:xfrm>
          <a:prstGeom prst="rect">
            <a:avLst/>
          </a:prstGeom>
          <a:noFill/>
          <a:ln>
            <a:noFill/>
          </a:ln>
        </p:spPr>
      </p:pic>
      <p:sp>
        <p:nvSpPr>
          <p:cNvPr id="266" name="Google Shape;266;p21"/>
          <p:cNvSpPr txBox="1"/>
          <p:nvPr/>
        </p:nvSpPr>
        <p:spPr>
          <a:xfrm>
            <a:off x="548475" y="637830"/>
            <a:ext cx="801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Roboto Black"/>
                <a:ea typeface="Roboto Black"/>
                <a:cs typeface="Roboto Black"/>
                <a:sym typeface="Roboto Black"/>
              </a:rPr>
              <a:t>Exploding Pandas DataFrame</a:t>
            </a:r>
            <a:endParaRPr sz="2000">
              <a:solidFill>
                <a:srgbClr val="999999"/>
              </a:solidFill>
            </a:endParaRPr>
          </a:p>
        </p:txBody>
      </p:sp>
      <p:sp>
        <p:nvSpPr>
          <p:cNvPr id="267" name="Google Shape;267;p21"/>
          <p:cNvSpPr/>
          <p:nvPr/>
        </p:nvSpPr>
        <p:spPr>
          <a:xfrm>
            <a:off x="375300" y="1146400"/>
            <a:ext cx="3954900" cy="6066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21"/>
          <p:cNvCxnSpPr/>
          <p:nvPr/>
        </p:nvCxnSpPr>
        <p:spPr>
          <a:xfrm flipH="1" rot="10800000">
            <a:off x="1618650" y="1753025"/>
            <a:ext cx="696900" cy="227700"/>
          </a:xfrm>
          <a:prstGeom prst="straightConnector1">
            <a:avLst/>
          </a:prstGeom>
          <a:noFill/>
          <a:ln cap="flat" cmpd="sng" w="19050">
            <a:solidFill>
              <a:srgbClr val="4A86E8"/>
            </a:solidFill>
            <a:prstDash val="solid"/>
            <a:round/>
            <a:headEnd len="med" w="med" type="none"/>
            <a:tailEnd len="med" w="med" type="none"/>
          </a:ln>
        </p:spPr>
      </p:cxnSp>
      <p:sp>
        <p:nvSpPr>
          <p:cNvPr id="269" name="Google Shape;269;p21"/>
          <p:cNvSpPr/>
          <p:nvPr/>
        </p:nvSpPr>
        <p:spPr>
          <a:xfrm>
            <a:off x="4877325" y="1461175"/>
            <a:ext cx="3954900" cy="6156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txBox="1"/>
          <p:nvPr/>
        </p:nvSpPr>
        <p:spPr>
          <a:xfrm>
            <a:off x="425250" y="1141900"/>
            <a:ext cx="385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Roboto Light"/>
                <a:ea typeface="Roboto Light"/>
                <a:cs typeface="Roboto Light"/>
                <a:sym typeface="Roboto Light"/>
              </a:rPr>
              <a:t>“Exploding a DataFrame” means splitting a column’s string up using delimiters</a:t>
            </a:r>
            <a:endParaRPr>
              <a:solidFill>
                <a:schemeClr val="lt1"/>
              </a:solidFill>
              <a:latin typeface="Roboto Light"/>
              <a:ea typeface="Roboto Light"/>
              <a:cs typeface="Roboto Light"/>
              <a:sym typeface="Roboto Light"/>
            </a:endParaRPr>
          </a:p>
        </p:txBody>
      </p:sp>
      <p:cxnSp>
        <p:nvCxnSpPr>
          <p:cNvPr id="271" name="Google Shape;271;p21"/>
          <p:cNvCxnSpPr>
            <a:endCxn id="269" idx="1"/>
          </p:cNvCxnSpPr>
          <p:nvPr/>
        </p:nvCxnSpPr>
        <p:spPr>
          <a:xfrm flipH="1" rot="10800000">
            <a:off x="4238325" y="1768975"/>
            <a:ext cx="639000" cy="712200"/>
          </a:xfrm>
          <a:prstGeom prst="straightConnector1">
            <a:avLst/>
          </a:prstGeom>
          <a:noFill/>
          <a:ln cap="flat" cmpd="sng" w="19050">
            <a:solidFill>
              <a:srgbClr val="4A86E8"/>
            </a:solidFill>
            <a:prstDash val="solid"/>
            <a:round/>
            <a:headEnd len="med" w="med" type="none"/>
            <a:tailEnd len="med" w="med" type="none"/>
          </a:ln>
        </p:spPr>
      </p:cxnSp>
      <p:sp>
        <p:nvSpPr>
          <p:cNvPr id="272" name="Google Shape;272;p21"/>
          <p:cNvSpPr txBox="1"/>
          <p:nvPr/>
        </p:nvSpPr>
        <p:spPr>
          <a:xfrm>
            <a:off x="4927275" y="1461175"/>
            <a:ext cx="385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Roboto Light"/>
                <a:ea typeface="Roboto Light"/>
                <a:cs typeface="Roboto Light"/>
                <a:sym typeface="Roboto Light"/>
              </a:rPr>
              <a:t>The column “cmp_name” is being split up by  the character ‘_’ into a separate DataFrame</a:t>
            </a:r>
            <a:endParaRPr>
              <a:solidFill>
                <a:schemeClr val="lt1"/>
              </a:solidFill>
              <a:latin typeface="Roboto Light"/>
              <a:ea typeface="Roboto Light"/>
              <a:cs typeface="Roboto Light"/>
              <a:sym typeface="Roboto Light"/>
            </a:endParaRPr>
          </a:p>
        </p:txBody>
      </p:sp>
      <p:sp>
        <p:nvSpPr>
          <p:cNvPr id="273" name="Google Shape;273;p21"/>
          <p:cNvSpPr/>
          <p:nvPr/>
        </p:nvSpPr>
        <p:spPr>
          <a:xfrm>
            <a:off x="4891442" y="2268250"/>
            <a:ext cx="3954900" cy="12684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21"/>
          <p:cNvCxnSpPr>
            <a:endCxn id="273" idx="1"/>
          </p:cNvCxnSpPr>
          <p:nvPr/>
        </p:nvCxnSpPr>
        <p:spPr>
          <a:xfrm>
            <a:off x="2023442" y="2832550"/>
            <a:ext cx="2868000" cy="69900"/>
          </a:xfrm>
          <a:prstGeom prst="straightConnector1">
            <a:avLst/>
          </a:prstGeom>
          <a:noFill/>
          <a:ln cap="flat" cmpd="sng" w="19050">
            <a:solidFill>
              <a:srgbClr val="4A86E8"/>
            </a:solidFill>
            <a:prstDash val="solid"/>
            <a:round/>
            <a:headEnd len="med" w="med" type="none"/>
            <a:tailEnd len="med" w="med" type="none"/>
          </a:ln>
        </p:spPr>
      </p:cxnSp>
      <p:sp>
        <p:nvSpPr>
          <p:cNvPr id="275" name="Google Shape;275;p21"/>
          <p:cNvSpPr txBox="1"/>
          <p:nvPr/>
        </p:nvSpPr>
        <p:spPr>
          <a:xfrm>
            <a:off x="4941392" y="2268250"/>
            <a:ext cx="385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Roboto Light"/>
                <a:ea typeface="Roboto Light"/>
                <a:cs typeface="Roboto Light"/>
                <a:sym typeface="Roboto Light"/>
              </a:rPr>
              <a:t>The negative duration bug occurs here (more info during Any Bugs? section)</a:t>
            </a:r>
            <a:endParaRPr>
              <a:solidFill>
                <a:schemeClr val="lt1"/>
              </a:solidFill>
              <a:latin typeface="Roboto Light"/>
              <a:ea typeface="Roboto Light"/>
              <a:cs typeface="Roboto Light"/>
              <a:sym typeface="Roboto Light"/>
            </a:endParaRPr>
          </a:p>
        </p:txBody>
      </p:sp>
      <p:pic>
        <p:nvPicPr>
          <p:cNvPr id="276" name="Google Shape;276;p21"/>
          <p:cNvPicPr preferRelativeResize="0"/>
          <p:nvPr/>
        </p:nvPicPr>
        <p:blipFill>
          <a:blip r:embed="rId4">
            <a:alphaModFix/>
          </a:blip>
          <a:stretch>
            <a:fillRect/>
          </a:stretch>
        </p:blipFill>
        <p:spPr>
          <a:xfrm>
            <a:off x="5009005" y="3179321"/>
            <a:ext cx="3719775" cy="282025"/>
          </a:xfrm>
          <a:prstGeom prst="rect">
            <a:avLst/>
          </a:prstGeom>
          <a:noFill/>
          <a:ln>
            <a:noFill/>
          </a:ln>
        </p:spPr>
      </p:pic>
      <p:sp>
        <p:nvSpPr>
          <p:cNvPr id="277" name="Google Shape;277;p21"/>
          <p:cNvSpPr txBox="1"/>
          <p:nvPr/>
        </p:nvSpPr>
        <p:spPr>
          <a:xfrm>
            <a:off x="5009005" y="2864318"/>
            <a:ext cx="3855000" cy="36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lt1"/>
                </a:solidFill>
                <a:latin typeface="Roboto Light"/>
                <a:ea typeface="Roboto Light"/>
                <a:cs typeface="Roboto Light"/>
                <a:sym typeface="Roboto Light"/>
              </a:rPr>
              <a:t>Updated code could look like this:</a:t>
            </a:r>
            <a:endParaRPr sz="1200">
              <a:solidFill>
                <a:schemeClr val="lt1"/>
              </a:solidFill>
              <a:latin typeface="Roboto Light"/>
              <a:ea typeface="Roboto Light"/>
              <a:cs typeface="Roboto Light"/>
              <a:sym typeface="Roboto Light"/>
            </a:endParaRPr>
          </a:p>
        </p:txBody>
      </p:sp>
      <p:sp>
        <p:nvSpPr>
          <p:cNvPr id="278" name="Google Shape;278;p21"/>
          <p:cNvSpPr/>
          <p:nvPr/>
        </p:nvSpPr>
        <p:spPr>
          <a:xfrm>
            <a:off x="4900042" y="3728125"/>
            <a:ext cx="3954900" cy="12684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21"/>
          <p:cNvCxnSpPr>
            <a:endCxn id="278" idx="1"/>
          </p:cNvCxnSpPr>
          <p:nvPr/>
        </p:nvCxnSpPr>
        <p:spPr>
          <a:xfrm>
            <a:off x="2438542" y="3918925"/>
            <a:ext cx="2461500" cy="443400"/>
          </a:xfrm>
          <a:prstGeom prst="straightConnector1">
            <a:avLst/>
          </a:prstGeom>
          <a:noFill/>
          <a:ln cap="flat" cmpd="sng" w="19050">
            <a:solidFill>
              <a:srgbClr val="4A86E8"/>
            </a:solidFill>
            <a:prstDash val="solid"/>
            <a:round/>
            <a:headEnd len="med" w="med" type="none"/>
            <a:tailEnd len="med" w="med" type="none"/>
          </a:ln>
        </p:spPr>
      </p:cxnSp>
      <p:sp>
        <p:nvSpPr>
          <p:cNvPr id="280" name="Google Shape;280;p21"/>
          <p:cNvSpPr txBox="1"/>
          <p:nvPr/>
        </p:nvSpPr>
        <p:spPr>
          <a:xfrm>
            <a:off x="4926300" y="3728125"/>
            <a:ext cx="3954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Roboto Light"/>
                <a:ea typeface="Roboto Light"/>
                <a:cs typeface="Roboto Light"/>
                <a:sym typeface="Roboto Light"/>
              </a:rPr>
              <a:t>“campaign_data” is created by applying unpack_campaign_name to df[‘cmp_name’]</a:t>
            </a:r>
            <a:endParaRPr>
              <a:solidFill>
                <a:schemeClr val="lt1"/>
              </a:solidFill>
              <a:latin typeface="Roboto Light"/>
              <a:ea typeface="Roboto Light"/>
              <a:cs typeface="Roboto Light"/>
              <a:sym typeface="Roboto Light"/>
            </a:endParaRPr>
          </a:p>
          <a:p>
            <a:pPr indent="0" lvl="0" marL="0" rtl="0" algn="ctr">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ctr">
              <a:spcBef>
                <a:spcPts val="0"/>
              </a:spcBef>
              <a:spcAft>
                <a:spcPts val="0"/>
              </a:spcAft>
              <a:buNone/>
            </a:pPr>
            <a:r>
              <a:rPr lang="es">
                <a:solidFill>
                  <a:schemeClr val="lt1"/>
                </a:solidFill>
                <a:latin typeface="Roboto Light"/>
                <a:ea typeface="Roboto Light"/>
                <a:cs typeface="Roboto Light"/>
                <a:sym typeface="Roboto Light"/>
              </a:rPr>
              <a:t>“campaign_df” is created by converting “campaign_data” to a list + new column names</a:t>
            </a:r>
            <a:endParaRPr>
              <a:solidFill>
                <a:schemeClr val="lt1"/>
              </a:solidFill>
              <a:latin typeface="Roboto Light"/>
              <a:ea typeface="Roboto Light"/>
              <a:cs typeface="Roboto Light"/>
              <a:sym typeface="Roboto Light"/>
            </a:endParaRPr>
          </a:p>
        </p:txBody>
      </p:sp>
      <p:sp>
        <p:nvSpPr>
          <p:cNvPr id="281" name="Google Shape;281;p21"/>
          <p:cNvSpPr txBox="1"/>
          <p:nvPr/>
        </p:nvSpPr>
        <p:spPr>
          <a:xfrm>
            <a:off x="0" y="0"/>
            <a:ext cx="2542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Samantha Liu</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2"/>
          <p:cNvPicPr preferRelativeResize="0"/>
          <p:nvPr/>
        </p:nvPicPr>
        <p:blipFill>
          <a:blip r:embed="rId3">
            <a:alphaModFix/>
          </a:blip>
          <a:stretch>
            <a:fillRect/>
          </a:stretch>
        </p:blipFill>
        <p:spPr>
          <a:xfrm>
            <a:off x="152400" y="1403550"/>
            <a:ext cx="6144076" cy="2016149"/>
          </a:xfrm>
          <a:prstGeom prst="rect">
            <a:avLst/>
          </a:prstGeom>
          <a:noFill/>
          <a:ln>
            <a:noFill/>
          </a:ln>
        </p:spPr>
      </p:pic>
      <p:sp>
        <p:nvSpPr>
          <p:cNvPr id="287" name="Google Shape;287;p22"/>
          <p:cNvSpPr txBox="1"/>
          <p:nvPr>
            <p:ph idx="6" type="ctrTitle"/>
          </p:nvPr>
        </p:nvSpPr>
        <p:spPr>
          <a:xfrm>
            <a:off x="311700" y="166052"/>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Manipulating the DataFrame</a:t>
            </a:r>
            <a:endParaRPr/>
          </a:p>
        </p:txBody>
      </p:sp>
      <p:cxnSp>
        <p:nvCxnSpPr>
          <p:cNvPr id="288" name="Google Shape;288;p22"/>
          <p:cNvCxnSpPr/>
          <p:nvPr/>
        </p:nvCxnSpPr>
        <p:spPr>
          <a:xfrm>
            <a:off x="311700" y="713202"/>
            <a:ext cx="8520600" cy="0"/>
          </a:xfrm>
          <a:prstGeom prst="straightConnector1">
            <a:avLst/>
          </a:prstGeom>
          <a:noFill/>
          <a:ln cap="flat" cmpd="sng" w="9525">
            <a:solidFill>
              <a:schemeClr val="accent1"/>
            </a:solidFill>
            <a:prstDash val="solid"/>
            <a:round/>
            <a:headEnd len="med" w="med" type="none"/>
            <a:tailEnd len="med" w="med" type="none"/>
          </a:ln>
        </p:spPr>
      </p:cxnSp>
      <p:sp>
        <p:nvSpPr>
          <p:cNvPr id="289" name="Google Shape;289;p22"/>
          <p:cNvSpPr txBox="1"/>
          <p:nvPr/>
        </p:nvSpPr>
        <p:spPr>
          <a:xfrm>
            <a:off x="0" y="0"/>
            <a:ext cx="2542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Patrick Casimir</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cxnSp>
        <p:nvCxnSpPr>
          <p:cNvPr id="290" name="Google Shape;290;p22"/>
          <p:cNvCxnSpPr/>
          <p:nvPr/>
        </p:nvCxnSpPr>
        <p:spPr>
          <a:xfrm flipH="1" rot="10800000">
            <a:off x="2487425" y="1428725"/>
            <a:ext cx="2196900" cy="268200"/>
          </a:xfrm>
          <a:prstGeom prst="straightConnector1">
            <a:avLst/>
          </a:prstGeom>
          <a:noFill/>
          <a:ln cap="flat" cmpd="sng" w="9525">
            <a:solidFill>
              <a:srgbClr val="4A86E8"/>
            </a:solidFill>
            <a:prstDash val="solid"/>
            <a:round/>
            <a:headEnd len="med" w="med" type="none"/>
            <a:tailEnd len="med" w="med" type="none"/>
          </a:ln>
        </p:spPr>
      </p:cxnSp>
      <p:sp>
        <p:nvSpPr>
          <p:cNvPr id="291" name="Google Shape;291;p22"/>
          <p:cNvSpPr/>
          <p:nvPr/>
        </p:nvSpPr>
        <p:spPr>
          <a:xfrm>
            <a:off x="4642300" y="825450"/>
            <a:ext cx="4389600" cy="6324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300">
                <a:solidFill>
                  <a:schemeClr val="lt1"/>
                </a:solidFill>
              </a:rPr>
              <a:t>df.join allows us to join the columns of a dataframe with another data frame (df and campaign_df)</a:t>
            </a:r>
            <a:endParaRPr sz="1300">
              <a:solidFill>
                <a:schemeClr val="lt1"/>
              </a:solidFill>
            </a:endParaRPr>
          </a:p>
        </p:txBody>
      </p:sp>
      <p:cxnSp>
        <p:nvCxnSpPr>
          <p:cNvPr id="292" name="Google Shape;292;p22"/>
          <p:cNvCxnSpPr>
            <a:endCxn id="293" idx="1"/>
          </p:cNvCxnSpPr>
          <p:nvPr/>
        </p:nvCxnSpPr>
        <p:spPr>
          <a:xfrm>
            <a:off x="2487425" y="2329775"/>
            <a:ext cx="2196900" cy="2262600"/>
          </a:xfrm>
          <a:prstGeom prst="straightConnector1">
            <a:avLst/>
          </a:prstGeom>
          <a:noFill/>
          <a:ln cap="flat" cmpd="sng" w="9525">
            <a:solidFill>
              <a:srgbClr val="4A86E8"/>
            </a:solidFill>
            <a:prstDash val="solid"/>
            <a:round/>
            <a:headEnd len="med" w="med" type="none"/>
            <a:tailEnd len="med" w="med" type="none"/>
          </a:ln>
        </p:spPr>
      </p:cxnSp>
      <p:sp>
        <p:nvSpPr>
          <p:cNvPr id="293" name="Google Shape;293;p22"/>
          <p:cNvSpPr/>
          <p:nvPr/>
        </p:nvSpPr>
        <p:spPr>
          <a:xfrm>
            <a:off x="4684325" y="4235225"/>
            <a:ext cx="4071900" cy="7143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Calls for the specific column named “cmp_name” to join the columns affiliated with “campaign_cols”.</a:t>
            </a:r>
            <a:endParaRPr>
              <a:solidFill>
                <a:schemeClr val="lt1"/>
              </a:solidFill>
            </a:endParaRPr>
          </a:p>
        </p:txBody>
      </p:sp>
      <p:cxnSp>
        <p:nvCxnSpPr>
          <p:cNvPr id="294" name="Google Shape;294;p22"/>
          <p:cNvCxnSpPr/>
          <p:nvPr/>
        </p:nvCxnSpPr>
        <p:spPr>
          <a:xfrm>
            <a:off x="3490225" y="2224775"/>
            <a:ext cx="2990100" cy="744900"/>
          </a:xfrm>
          <a:prstGeom prst="straightConnector1">
            <a:avLst/>
          </a:prstGeom>
          <a:noFill/>
          <a:ln cap="flat" cmpd="sng" w="9525">
            <a:solidFill>
              <a:srgbClr val="4A86E8"/>
            </a:solidFill>
            <a:prstDash val="solid"/>
            <a:round/>
            <a:headEnd len="med" w="med" type="none"/>
            <a:tailEnd len="med" w="med" type="none"/>
          </a:ln>
        </p:spPr>
      </p:cxnSp>
      <p:sp>
        <p:nvSpPr>
          <p:cNvPr id="295" name="Google Shape;295;p22"/>
          <p:cNvSpPr/>
          <p:nvPr/>
        </p:nvSpPr>
        <p:spPr>
          <a:xfrm>
            <a:off x="6480325" y="2459500"/>
            <a:ext cx="2196900" cy="12960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.head calls for the first few rows of the </a:t>
            </a:r>
            <a:r>
              <a:rPr lang="es">
                <a:solidFill>
                  <a:schemeClr val="lt1"/>
                </a:solidFill>
              </a:rPr>
              <a:t>table set</a:t>
            </a:r>
            <a:r>
              <a:rPr lang="es">
                <a:solidFill>
                  <a:schemeClr val="lt1"/>
                </a:solidFill>
              </a:rPr>
              <a:t>/dataframe, in this instance the first three rows, starting with an index of 0</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txBox="1"/>
          <p:nvPr>
            <p:ph idx="6" type="ctrTitle"/>
          </p:nvPr>
        </p:nvSpPr>
        <p:spPr>
          <a:xfrm>
            <a:off x="311700" y="166052"/>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Manipulating the DataFrame</a:t>
            </a:r>
            <a:endParaRPr/>
          </a:p>
        </p:txBody>
      </p:sp>
      <p:cxnSp>
        <p:nvCxnSpPr>
          <p:cNvPr id="301" name="Google Shape;301;p23"/>
          <p:cNvCxnSpPr/>
          <p:nvPr/>
        </p:nvCxnSpPr>
        <p:spPr>
          <a:xfrm>
            <a:off x="311700" y="713202"/>
            <a:ext cx="8520600" cy="0"/>
          </a:xfrm>
          <a:prstGeom prst="straightConnector1">
            <a:avLst/>
          </a:prstGeom>
          <a:noFill/>
          <a:ln cap="flat" cmpd="sng" w="9525">
            <a:solidFill>
              <a:schemeClr val="accent1"/>
            </a:solidFill>
            <a:prstDash val="solid"/>
            <a:round/>
            <a:headEnd len="med" w="med" type="none"/>
            <a:tailEnd len="med" w="med" type="none"/>
          </a:ln>
        </p:spPr>
      </p:cxnSp>
      <p:sp>
        <p:nvSpPr>
          <p:cNvPr id="302" name="Google Shape;302;p23"/>
          <p:cNvSpPr txBox="1"/>
          <p:nvPr/>
        </p:nvSpPr>
        <p:spPr>
          <a:xfrm>
            <a:off x="112575" y="103300"/>
            <a:ext cx="195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Iqra Malik</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sp>
        <p:nvSpPr>
          <p:cNvPr id="303" name="Google Shape;303;p23"/>
          <p:cNvSpPr/>
          <p:nvPr/>
        </p:nvSpPr>
        <p:spPr>
          <a:xfrm>
            <a:off x="5051575" y="1032236"/>
            <a:ext cx="3954900" cy="11007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txBox="1"/>
          <p:nvPr/>
        </p:nvSpPr>
        <p:spPr>
          <a:xfrm>
            <a:off x="5051575" y="1059225"/>
            <a:ext cx="3954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Roboto Light"/>
                <a:ea typeface="Roboto Light"/>
                <a:cs typeface="Roboto Light"/>
                <a:sym typeface="Roboto Light"/>
              </a:rPr>
              <a:t>Loading the file object, returning a JSON object. This convert the data into a dictionary. </a:t>
            </a:r>
            <a:endParaRPr>
              <a:solidFill>
                <a:schemeClr val="lt1"/>
              </a:solidFill>
              <a:latin typeface="Roboto Light"/>
              <a:ea typeface="Roboto Light"/>
              <a:cs typeface="Roboto Light"/>
              <a:sym typeface="Roboto Light"/>
            </a:endParaRPr>
          </a:p>
          <a:p>
            <a:pPr indent="0" lvl="0" marL="0" rtl="0" algn="ctr">
              <a:spcBef>
                <a:spcPts val="0"/>
              </a:spcBef>
              <a:spcAft>
                <a:spcPts val="0"/>
              </a:spcAft>
              <a:buNone/>
            </a:pPr>
            <a:r>
              <a:rPr lang="es">
                <a:solidFill>
                  <a:schemeClr val="lt1"/>
                </a:solidFill>
                <a:latin typeface="Roboto Light"/>
                <a:ea typeface="Roboto Light"/>
                <a:cs typeface="Roboto Light"/>
                <a:sym typeface="Roboto Light"/>
              </a:rPr>
              <a:t>The strip() function removes whitespaces in the beginning and end of the string</a:t>
            </a:r>
            <a:endParaRPr>
              <a:solidFill>
                <a:schemeClr val="lt1"/>
              </a:solidFill>
              <a:latin typeface="Roboto Light"/>
              <a:ea typeface="Roboto Light"/>
              <a:cs typeface="Roboto Light"/>
              <a:sym typeface="Roboto Light"/>
            </a:endParaRPr>
          </a:p>
        </p:txBody>
      </p:sp>
      <p:sp>
        <p:nvSpPr>
          <p:cNvPr id="305" name="Google Shape;305;p23"/>
          <p:cNvSpPr txBox="1"/>
          <p:nvPr/>
        </p:nvSpPr>
        <p:spPr>
          <a:xfrm>
            <a:off x="5151475" y="3321669"/>
            <a:ext cx="385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Roboto Light"/>
                <a:ea typeface="Roboto Light"/>
                <a:cs typeface="Roboto Light"/>
                <a:sym typeface="Roboto Light"/>
              </a:rPr>
              <a:t>df.join combines “df” and “user_df” </a:t>
            </a:r>
            <a:endParaRPr>
              <a:solidFill>
                <a:schemeClr val="lt1"/>
              </a:solidFill>
              <a:latin typeface="Roboto Light"/>
              <a:ea typeface="Roboto Light"/>
              <a:cs typeface="Roboto Light"/>
              <a:sym typeface="Roboto Light"/>
            </a:endParaRPr>
          </a:p>
        </p:txBody>
      </p:sp>
      <p:sp>
        <p:nvSpPr>
          <p:cNvPr id="306" name="Google Shape;306;p23"/>
          <p:cNvSpPr/>
          <p:nvPr/>
        </p:nvSpPr>
        <p:spPr>
          <a:xfrm>
            <a:off x="5101525" y="3252425"/>
            <a:ext cx="3954900" cy="5373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3"/>
          <p:cNvPicPr preferRelativeResize="0"/>
          <p:nvPr/>
        </p:nvPicPr>
        <p:blipFill>
          <a:blip r:embed="rId3">
            <a:alphaModFix/>
          </a:blip>
          <a:stretch>
            <a:fillRect/>
          </a:stretch>
        </p:blipFill>
        <p:spPr>
          <a:xfrm>
            <a:off x="259175" y="1032225"/>
            <a:ext cx="4457901" cy="3682849"/>
          </a:xfrm>
          <a:prstGeom prst="rect">
            <a:avLst/>
          </a:prstGeom>
          <a:noFill/>
          <a:ln>
            <a:noFill/>
          </a:ln>
        </p:spPr>
      </p:pic>
      <p:cxnSp>
        <p:nvCxnSpPr>
          <p:cNvPr id="308" name="Google Shape;308;p23"/>
          <p:cNvCxnSpPr>
            <a:endCxn id="304" idx="1"/>
          </p:cNvCxnSpPr>
          <p:nvPr/>
        </p:nvCxnSpPr>
        <p:spPr>
          <a:xfrm flipH="1" rot="10800000">
            <a:off x="2099275" y="1582575"/>
            <a:ext cx="2952300" cy="99000"/>
          </a:xfrm>
          <a:prstGeom prst="straightConnector1">
            <a:avLst/>
          </a:prstGeom>
          <a:noFill/>
          <a:ln cap="flat" cmpd="sng" w="19050">
            <a:solidFill>
              <a:srgbClr val="4A86E8"/>
            </a:solidFill>
            <a:prstDash val="solid"/>
            <a:round/>
            <a:headEnd len="med" w="med" type="none"/>
            <a:tailEnd len="med" w="med" type="none"/>
          </a:ln>
        </p:spPr>
      </p:cxnSp>
      <p:cxnSp>
        <p:nvCxnSpPr>
          <p:cNvPr id="309" name="Google Shape;309;p23"/>
          <p:cNvCxnSpPr/>
          <p:nvPr/>
        </p:nvCxnSpPr>
        <p:spPr>
          <a:xfrm>
            <a:off x="2641925" y="2677800"/>
            <a:ext cx="2459700" cy="213900"/>
          </a:xfrm>
          <a:prstGeom prst="straightConnector1">
            <a:avLst/>
          </a:prstGeom>
          <a:noFill/>
          <a:ln cap="flat" cmpd="sng" w="19050">
            <a:solidFill>
              <a:srgbClr val="4A86E8"/>
            </a:solidFill>
            <a:prstDash val="solid"/>
            <a:round/>
            <a:headEnd len="med" w="med" type="none"/>
            <a:tailEnd len="med" w="med" type="none"/>
          </a:ln>
        </p:spPr>
      </p:cxnSp>
      <p:cxnSp>
        <p:nvCxnSpPr>
          <p:cNvPr id="310" name="Google Shape;310;p23"/>
          <p:cNvCxnSpPr>
            <a:endCxn id="306" idx="1"/>
          </p:cNvCxnSpPr>
          <p:nvPr/>
        </p:nvCxnSpPr>
        <p:spPr>
          <a:xfrm>
            <a:off x="1485925" y="3441275"/>
            <a:ext cx="3615600" cy="79800"/>
          </a:xfrm>
          <a:prstGeom prst="straightConnector1">
            <a:avLst/>
          </a:prstGeom>
          <a:noFill/>
          <a:ln cap="flat" cmpd="sng" w="19050">
            <a:solidFill>
              <a:srgbClr val="4A86E8"/>
            </a:solidFill>
            <a:prstDash val="solid"/>
            <a:round/>
            <a:headEnd len="med" w="med" type="none"/>
            <a:tailEnd len="med" w="med" type="none"/>
          </a:ln>
        </p:spPr>
      </p:cxnSp>
      <p:sp>
        <p:nvSpPr>
          <p:cNvPr id="311" name="Google Shape;311;p23"/>
          <p:cNvSpPr/>
          <p:nvPr/>
        </p:nvSpPr>
        <p:spPr>
          <a:xfrm>
            <a:off x="5101525" y="2392504"/>
            <a:ext cx="3954900" cy="7047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txBox="1"/>
          <p:nvPr/>
        </p:nvSpPr>
        <p:spPr>
          <a:xfrm>
            <a:off x="5101525" y="2419500"/>
            <a:ext cx="395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Roboto Light"/>
                <a:ea typeface="Roboto Light"/>
                <a:cs typeface="Roboto Light"/>
                <a:sym typeface="Roboto Light"/>
              </a:rPr>
              <a:t>Now we apply the unpack_user_json function to the user dataframe, with the respective columns</a:t>
            </a:r>
            <a:endParaRPr>
              <a:solidFill>
                <a:schemeClr val="lt1"/>
              </a:solidFill>
              <a:latin typeface="Roboto Light"/>
              <a:ea typeface="Roboto Light"/>
              <a:cs typeface="Roboto Light"/>
              <a:sym typeface="Roboto Light"/>
            </a:endParaRPr>
          </a:p>
        </p:txBody>
      </p:sp>
      <p:sp>
        <p:nvSpPr>
          <p:cNvPr id="313" name="Google Shape;313;p23"/>
          <p:cNvSpPr txBox="1"/>
          <p:nvPr/>
        </p:nvSpPr>
        <p:spPr>
          <a:xfrm>
            <a:off x="5151525" y="4007044"/>
            <a:ext cx="3855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latin typeface="Roboto Light"/>
                <a:ea typeface="Roboto Light"/>
                <a:cs typeface="Roboto Light"/>
                <a:sym typeface="Roboto Light"/>
              </a:rPr>
              <a:t>.head() function helps us view our results. Here, the function is calling on specific columns to join </a:t>
            </a:r>
            <a:r>
              <a:rPr lang="es">
                <a:solidFill>
                  <a:schemeClr val="lt1"/>
                </a:solidFill>
                <a:latin typeface="Roboto Light"/>
                <a:ea typeface="Roboto Light"/>
                <a:cs typeface="Roboto Light"/>
                <a:sym typeface="Roboto Light"/>
              </a:rPr>
              <a:t>the</a:t>
            </a:r>
            <a:r>
              <a:rPr lang="es">
                <a:solidFill>
                  <a:schemeClr val="lt1"/>
                </a:solidFill>
                <a:latin typeface="Roboto Light"/>
                <a:ea typeface="Roboto Light"/>
                <a:cs typeface="Roboto Light"/>
                <a:sym typeface="Roboto Light"/>
              </a:rPr>
              <a:t> user dataframe</a:t>
            </a:r>
            <a:endParaRPr>
              <a:solidFill>
                <a:schemeClr val="lt1"/>
              </a:solidFill>
              <a:latin typeface="Roboto Light"/>
              <a:ea typeface="Roboto Light"/>
              <a:cs typeface="Roboto Light"/>
              <a:sym typeface="Roboto Light"/>
            </a:endParaRPr>
          </a:p>
        </p:txBody>
      </p:sp>
      <p:sp>
        <p:nvSpPr>
          <p:cNvPr id="314" name="Google Shape;314;p23"/>
          <p:cNvSpPr/>
          <p:nvPr/>
        </p:nvSpPr>
        <p:spPr>
          <a:xfrm>
            <a:off x="5101575" y="4007050"/>
            <a:ext cx="3954900" cy="8313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23"/>
          <p:cNvCxnSpPr>
            <a:endCxn id="314" idx="1"/>
          </p:cNvCxnSpPr>
          <p:nvPr/>
        </p:nvCxnSpPr>
        <p:spPr>
          <a:xfrm>
            <a:off x="1485975" y="4342900"/>
            <a:ext cx="3615600" cy="79800"/>
          </a:xfrm>
          <a:prstGeom prst="straightConnector1">
            <a:avLst/>
          </a:prstGeom>
          <a:noFill/>
          <a:ln cap="flat" cmpd="sng" w="19050">
            <a:solidFill>
              <a:srgbClr val="4A86E8"/>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4"/>
          <p:cNvSpPr txBox="1"/>
          <p:nvPr/>
        </p:nvSpPr>
        <p:spPr>
          <a:xfrm>
            <a:off x="4880650" y="3572100"/>
            <a:ext cx="399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pic>
        <p:nvPicPr>
          <p:cNvPr id="321" name="Google Shape;321;p24"/>
          <p:cNvPicPr preferRelativeResize="0"/>
          <p:nvPr/>
        </p:nvPicPr>
        <p:blipFill>
          <a:blip r:embed="rId3">
            <a:alphaModFix/>
          </a:blip>
          <a:stretch>
            <a:fillRect/>
          </a:stretch>
        </p:blipFill>
        <p:spPr>
          <a:xfrm>
            <a:off x="311700" y="1563675"/>
            <a:ext cx="6009050" cy="2793525"/>
          </a:xfrm>
          <a:prstGeom prst="rect">
            <a:avLst/>
          </a:prstGeom>
          <a:noFill/>
          <a:ln>
            <a:noFill/>
          </a:ln>
        </p:spPr>
      </p:pic>
      <p:sp>
        <p:nvSpPr>
          <p:cNvPr id="322" name="Google Shape;322;p24"/>
          <p:cNvSpPr txBox="1"/>
          <p:nvPr>
            <p:ph idx="6" type="ctrTitle"/>
          </p:nvPr>
        </p:nvSpPr>
        <p:spPr>
          <a:xfrm>
            <a:off x="311700" y="166052"/>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Manipulating the DataFrame</a:t>
            </a:r>
            <a:endParaRPr/>
          </a:p>
        </p:txBody>
      </p:sp>
      <p:cxnSp>
        <p:nvCxnSpPr>
          <p:cNvPr id="323" name="Google Shape;323;p24"/>
          <p:cNvCxnSpPr/>
          <p:nvPr/>
        </p:nvCxnSpPr>
        <p:spPr>
          <a:xfrm>
            <a:off x="311700" y="713202"/>
            <a:ext cx="8520600" cy="0"/>
          </a:xfrm>
          <a:prstGeom prst="straightConnector1">
            <a:avLst/>
          </a:prstGeom>
          <a:noFill/>
          <a:ln cap="flat" cmpd="sng" w="9525">
            <a:solidFill>
              <a:schemeClr val="accent1"/>
            </a:solidFill>
            <a:prstDash val="solid"/>
            <a:round/>
            <a:headEnd len="med" w="med" type="none"/>
            <a:tailEnd len="med" w="med" type="none"/>
          </a:ln>
        </p:spPr>
      </p:cxnSp>
      <p:sp>
        <p:nvSpPr>
          <p:cNvPr id="324" name="Google Shape;324;p24"/>
          <p:cNvSpPr txBox="1"/>
          <p:nvPr/>
        </p:nvSpPr>
        <p:spPr>
          <a:xfrm>
            <a:off x="0" y="0"/>
            <a:ext cx="2542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Shota Maehara</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sp>
        <p:nvSpPr>
          <p:cNvPr id="325" name="Google Shape;325;p24"/>
          <p:cNvSpPr txBox="1"/>
          <p:nvPr/>
        </p:nvSpPr>
        <p:spPr>
          <a:xfrm>
            <a:off x="6376800" y="1563648"/>
            <a:ext cx="2767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Roboto Light"/>
                <a:ea typeface="Roboto Light"/>
                <a:cs typeface="Roboto Light"/>
                <a:sym typeface="Roboto Light"/>
              </a:rPr>
              <a:t>we manipulate the DataFrame in order to organize the data. If column names does not make sense, there is no point to manipulate. </a:t>
            </a:r>
            <a:endParaRPr sz="16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6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600">
                <a:solidFill>
                  <a:schemeClr val="lt1"/>
                </a:solidFill>
                <a:latin typeface="Roboto Light"/>
                <a:ea typeface="Roboto Light"/>
                <a:cs typeface="Roboto Light"/>
                <a:sym typeface="Roboto Light"/>
              </a:rPr>
              <a:t>Changing name also helps the person who write the code not to confuse. </a:t>
            </a:r>
            <a:endParaRPr sz="1600">
              <a:solidFill>
                <a:schemeClr val="lt1"/>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idx="6" type="ctrTitle"/>
          </p:nvPr>
        </p:nvSpPr>
        <p:spPr>
          <a:xfrm>
            <a:off x="311700" y="1461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Manipulating the DataFrame</a:t>
            </a:r>
            <a:endParaRPr/>
          </a:p>
        </p:txBody>
      </p:sp>
      <p:cxnSp>
        <p:nvCxnSpPr>
          <p:cNvPr id="331" name="Google Shape;331;p25"/>
          <p:cNvCxnSpPr/>
          <p:nvPr/>
        </p:nvCxnSpPr>
        <p:spPr>
          <a:xfrm>
            <a:off x="311700" y="824975"/>
            <a:ext cx="8520600" cy="0"/>
          </a:xfrm>
          <a:prstGeom prst="straightConnector1">
            <a:avLst/>
          </a:prstGeom>
          <a:noFill/>
          <a:ln cap="flat" cmpd="sng" w="9525">
            <a:solidFill>
              <a:schemeClr val="accent1"/>
            </a:solidFill>
            <a:prstDash val="solid"/>
            <a:round/>
            <a:headEnd len="med" w="med" type="none"/>
            <a:tailEnd len="med" w="med" type="none"/>
          </a:ln>
        </p:spPr>
      </p:cxnSp>
      <p:sp>
        <p:nvSpPr>
          <p:cNvPr id="332" name="Google Shape;332;p25"/>
          <p:cNvSpPr txBox="1"/>
          <p:nvPr/>
        </p:nvSpPr>
        <p:spPr>
          <a:xfrm>
            <a:off x="28200" y="9400"/>
            <a:ext cx="20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Melisa Ko</a:t>
            </a:r>
            <a:endParaRPr b="1">
              <a:solidFill>
                <a:schemeClr val="lt1"/>
              </a:solidFill>
              <a:latin typeface="Roboto"/>
              <a:ea typeface="Roboto"/>
              <a:cs typeface="Roboto"/>
              <a:sym typeface="Roboto"/>
            </a:endParaRPr>
          </a:p>
        </p:txBody>
      </p:sp>
      <p:pic>
        <p:nvPicPr>
          <p:cNvPr id="333" name="Google Shape;333;p25"/>
          <p:cNvPicPr preferRelativeResize="0"/>
          <p:nvPr/>
        </p:nvPicPr>
        <p:blipFill>
          <a:blip r:embed="rId3">
            <a:alphaModFix/>
          </a:blip>
          <a:stretch>
            <a:fillRect/>
          </a:stretch>
        </p:blipFill>
        <p:spPr>
          <a:xfrm>
            <a:off x="152400" y="905150"/>
            <a:ext cx="5611700" cy="4124150"/>
          </a:xfrm>
          <a:prstGeom prst="rect">
            <a:avLst/>
          </a:prstGeom>
          <a:noFill/>
          <a:ln>
            <a:noFill/>
          </a:ln>
        </p:spPr>
      </p:pic>
      <p:sp>
        <p:nvSpPr>
          <p:cNvPr id="334" name="Google Shape;334;p25"/>
          <p:cNvSpPr/>
          <p:nvPr/>
        </p:nvSpPr>
        <p:spPr>
          <a:xfrm>
            <a:off x="5916700" y="3792475"/>
            <a:ext cx="3027300" cy="515400"/>
          </a:xfrm>
          <a:prstGeom prst="wedgeRectCallout">
            <a:avLst>
              <a:gd fmla="val -65169" name="adj1"/>
              <a:gd fmla="val -8246"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Output shows us the correct calculations for each row</a:t>
            </a:r>
            <a:endParaRPr>
              <a:solidFill>
                <a:schemeClr val="lt1"/>
              </a:solidFill>
            </a:endParaRPr>
          </a:p>
        </p:txBody>
      </p:sp>
      <p:sp>
        <p:nvSpPr>
          <p:cNvPr id="335" name="Google Shape;335;p25"/>
          <p:cNvSpPr/>
          <p:nvPr/>
        </p:nvSpPr>
        <p:spPr>
          <a:xfrm>
            <a:off x="5916700" y="3072900"/>
            <a:ext cx="3027300" cy="515400"/>
          </a:xfrm>
          <a:prstGeom prst="wedgeRectCallout">
            <a:avLst>
              <a:gd fmla="val -68508" name="adj1"/>
              <a:gd fmla="val 28269"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Filter the columns and call head to display the first 3 rows</a:t>
            </a:r>
            <a:endParaRPr>
              <a:solidFill>
                <a:schemeClr val="lt1"/>
              </a:solidFill>
            </a:endParaRPr>
          </a:p>
        </p:txBody>
      </p:sp>
      <p:sp>
        <p:nvSpPr>
          <p:cNvPr id="336" name="Google Shape;336;p25"/>
          <p:cNvSpPr/>
          <p:nvPr/>
        </p:nvSpPr>
        <p:spPr>
          <a:xfrm>
            <a:off x="5916700" y="2521325"/>
            <a:ext cx="3027300" cy="347400"/>
          </a:xfrm>
          <a:prstGeom prst="wedgeRectCallout">
            <a:avLst>
              <a:gd fmla="val -68508" name="adj1"/>
              <a:gd fmla="val 3709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6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Call the function</a:t>
            </a:r>
            <a:endParaRPr>
              <a:solidFill>
                <a:schemeClr val="lt1"/>
              </a:solidFill>
            </a:endParaRPr>
          </a:p>
        </p:txBody>
      </p:sp>
      <p:sp>
        <p:nvSpPr>
          <p:cNvPr id="337" name="Google Shape;337;p25"/>
          <p:cNvSpPr/>
          <p:nvPr/>
        </p:nvSpPr>
        <p:spPr>
          <a:xfrm>
            <a:off x="5905500" y="997325"/>
            <a:ext cx="3027300" cy="515400"/>
          </a:xfrm>
          <a:prstGeom prst="wedgeRectCallout">
            <a:avLst>
              <a:gd fmla="val -65547" name="adj1"/>
              <a:gd fmla="val 28269"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The function takes a DataFrame and works directly on it</a:t>
            </a:r>
            <a:endParaRPr>
              <a:solidFill>
                <a:schemeClr val="lt1"/>
              </a:solidFill>
            </a:endParaRPr>
          </a:p>
        </p:txBody>
      </p:sp>
      <p:sp>
        <p:nvSpPr>
          <p:cNvPr id="338" name="Google Shape;338;p25"/>
          <p:cNvSpPr/>
          <p:nvPr/>
        </p:nvSpPr>
        <p:spPr>
          <a:xfrm>
            <a:off x="5905500" y="1710550"/>
            <a:ext cx="3027300" cy="606600"/>
          </a:xfrm>
          <a:prstGeom prst="wedgeRectCallout">
            <a:avLst>
              <a:gd fmla="val -67028" name="adj1"/>
              <a:gd fmla="val -7796"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The DataFrame performs the division from the respective columns for each row</a:t>
            </a:r>
            <a:endParaRPr>
              <a:solidFill>
                <a:schemeClr val="lt1"/>
              </a:solidFill>
            </a:endParaRPr>
          </a:p>
        </p:txBody>
      </p:sp>
      <p:sp>
        <p:nvSpPr>
          <p:cNvPr id="339" name="Google Shape;339;p25"/>
          <p:cNvSpPr/>
          <p:nvPr/>
        </p:nvSpPr>
        <p:spPr>
          <a:xfrm>
            <a:off x="5905500" y="4512050"/>
            <a:ext cx="3027300" cy="606600"/>
          </a:xfrm>
          <a:prstGeom prst="wedgeRectCallout">
            <a:avLst>
              <a:gd fmla="val -64799" name="adj1"/>
              <a:gd fmla="val -5279"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The higher the CTR, the more effective the ad attracts users to click on it</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26"/>
          <p:cNvPicPr preferRelativeResize="0"/>
          <p:nvPr/>
        </p:nvPicPr>
        <p:blipFill>
          <a:blip r:embed="rId3">
            <a:alphaModFix/>
          </a:blip>
          <a:stretch>
            <a:fillRect/>
          </a:stretch>
        </p:blipFill>
        <p:spPr>
          <a:xfrm>
            <a:off x="131275" y="1319050"/>
            <a:ext cx="4082800" cy="2984574"/>
          </a:xfrm>
          <a:prstGeom prst="rect">
            <a:avLst/>
          </a:prstGeom>
          <a:noFill/>
          <a:ln>
            <a:noFill/>
          </a:ln>
        </p:spPr>
      </p:pic>
      <p:sp>
        <p:nvSpPr>
          <p:cNvPr id="345" name="Google Shape;345;p26"/>
          <p:cNvSpPr txBox="1"/>
          <p:nvPr>
            <p:ph idx="6" type="ctrTitle"/>
          </p:nvPr>
        </p:nvSpPr>
        <p:spPr>
          <a:xfrm>
            <a:off x="311700" y="166052"/>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Manipulating the DataFrame</a:t>
            </a:r>
            <a:endParaRPr/>
          </a:p>
        </p:txBody>
      </p:sp>
      <p:cxnSp>
        <p:nvCxnSpPr>
          <p:cNvPr id="346" name="Google Shape;346;p26"/>
          <p:cNvCxnSpPr/>
          <p:nvPr/>
        </p:nvCxnSpPr>
        <p:spPr>
          <a:xfrm>
            <a:off x="311700" y="713202"/>
            <a:ext cx="8520600" cy="0"/>
          </a:xfrm>
          <a:prstGeom prst="straightConnector1">
            <a:avLst/>
          </a:prstGeom>
          <a:noFill/>
          <a:ln cap="flat" cmpd="sng" w="9525">
            <a:solidFill>
              <a:schemeClr val="accent1"/>
            </a:solidFill>
            <a:prstDash val="solid"/>
            <a:round/>
            <a:headEnd len="med" w="med" type="none"/>
            <a:tailEnd len="med" w="med" type="none"/>
          </a:ln>
        </p:spPr>
      </p:cxnSp>
      <p:cxnSp>
        <p:nvCxnSpPr>
          <p:cNvPr id="347" name="Google Shape;347;p26"/>
          <p:cNvCxnSpPr/>
          <p:nvPr/>
        </p:nvCxnSpPr>
        <p:spPr>
          <a:xfrm flipH="1" rot="10800000">
            <a:off x="2724900" y="1288400"/>
            <a:ext cx="3200100" cy="39090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26"/>
          <p:cNvSpPr txBox="1"/>
          <p:nvPr/>
        </p:nvSpPr>
        <p:spPr>
          <a:xfrm>
            <a:off x="5988425" y="772650"/>
            <a:ext cx="2936100" cy="119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900">
                <a:solidFill>
                  <a:schemeClr val="lt1"/>
                </a:solidFill>
                <a:latin typeface="Roboto Light"/>
                <a:ea typeface="Roboto Light"/>
                <a:cs typeface="Roboto Light"/>
                <a:sym typeface="Roboto Light"/>
              </a:rPr>
              <a:t>T</a:t>
            </a:r>
            <a:r>
              <a:rPr lang="es" sz="700">
                <a:solidFill>
                  <a:schemeClr val="lt1"/>
                </a:solidFill>
                <a:latin typeface="Roboto Light"/>
                <a:ea typeface="Roboto Light"/>
                <a:cs typeface="Roboto Light"/>
                <a:sym typeface="Roboto Light"/>
              </a:rPr>
              <a:t>o manipulate the name of the day when campaign starts </a:t>
            </a:r>
            <a:endParaRPr sz="700">
              <a:solidFill>
                <a:schemeClr val="lt1"/>
              </a:solidFill>
              <a:latin typeface="Roboto Light"/>
              <a:ea typeface="Roboto Light"/>
              <a:cs typeface="Roboto Light"/>
              <a:sym typeface="Roboto Light"/>
            </a:endParaRPr>
          </a:p>
          <a:p>
            <a:pPr indent="0" lvl="0" marL="0" rtl="0" algn="l">
              <a:lnSpc>
                <a:spcPct val="100000"/>
              </a:lnSpc>
              <a:spcBef>
                <a:spcPts val="1000"/>
              </a:spcBef>
              <a:spcAft>
                <a:spcPts val="0"/>
              </a:spcAft>
              <a:buClr>
                <a:schemeClr val="dk1"/>
              </a:buClr>
              <a:buSzPts val="1100"/>
              <a:buFont typeface="Arial"/>
              <a:buNone/>
            </a:pPr>
            <a:r>
              <a:rPr lang="es" sz="700">
                <a:solidFill>
                  <a:schemeClr val="lt1"/>
                </a:solidFill>
                <a:latin typeface="Roboto Light"/>
                <a:ea typeface="Roboto Light"/>
                <a:cs typeface="Roboto Light"/>
                <a:sym typeface="Roboto Light"/>
              </a:rPr>
              <a:t>we created a function called get day of the week in pandas data frame</a:t>
            </a:r>
            <a:endParaRPr sz="700">
              <a:solidFill>
                <a:schemeClr val="lt1"/>
              </a:solidFill>
              <a:latin typeface="Roboto Light"/>
              <a:ea typeface="Roboto Light"/>
              <a:cs typeface="Roboto Light"/>
              <a:sym typeface="Roboto Light"/>
            </a:endParaRPr>
          </a:p>
          <a:p>
            <a:pPr indent="0" lvl="0" marL="0" rtl="0" algn="l">
              <a:lnSpc>
                <a:spcPct val="100000"/>
              </a:lnSpc>
              <a:spcBef>
                <a:spcPts val="1000"/>
              </a:spcBef>
              <a:spcAft>
                <a:spcPts val="0"/>
              </a:spcAft>
              <a:buClr>
                <a:schemeClr val="dk1"/>
              </a:buClr>
              <a:buSzPts val="1100"/>
              <a:buFont typeface="Arial"/>
              <a:buNone/>
            </a:pPr>
            <a:r>
              <a:rPr lang="es" sz="700">
                <a:solidFill>
                  <a:schemeClr val="lt1"/>
                </a:solidFill>
                <a:latin typeface="Roboto Light"/>
                <a:ea typeface="Roboto Light"/>
                <a:cs typeface="Roboto Light"/>
                <a:sym typeface="Roboto Light"/>
              </a:rPr>
              <a:t>where number to day as a enumerate function when we need with count of iteration </a:t>
            </a:r>
            <a:endParaRPr sz="700">
              <a:solidFill>
                <a:schemeClr val="lt1"/>
              </a:solidFill>
              <a:latin typeface="Roboto Light"/>
              <a:ea typeface="Roboto Light"/>
              <a:cs typeface="Roboto Light"/>
              <a:sym typeface="Roboto Light"/>
            </a:endParaRPr>
          </a:p>
          <a:p>
            <a:pPr indent="0" lvl="0" marL="0" rtl="0" algn="l">
              <a:lnSpc>
                <a:spcPct val="100000"/>
              </a:lnSpc>
              <a:spcBef>
                <a:spcPts val="1000"/>
              </a:spcBef>
              <a:spcAft>
                <a:spcPts val="0"/>
              </a:spcAft>
              <a:buClr>
                <a:schemeClr val="dk1"/>
              </a:buClr>
              <a:buSzPts val="1100"/>
              <a:buFont typeface="Arial"/>
              <a:buNone/>
            </a:pPr>
            <a:r>
              <a:rPr lang="es" sz="700">
                <a:solidFill>
                  <a:schemeClr val="lt1"/>
                </a:solidFill>
                <a:latin typeface="Roboto Light"/>
                <a:ea typeface="Roboto Light"/>
                <a:cs typeface="Roboto Light"/>
                <a:sym typeface="Roboto Light"/>
              </a:rPr>
              <a:t>That build in function enumerate converts a data collection object into an enumerate object making object items easier to access</a:t>
            </a:r>
            <a:endParaRPr sz="7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latin typeface="Roboto Light"/>
              <a:ea typeface="Roboto Light"/>
              <a:cs typeface="Roboto Light"/>
              <a:sym typeface="Roboto Light"/>
            </a:endParaRPr>
          </a:p>
        </p:txBody>
      </p:sp>
      <p:cxnSp>
        <p:nvCxnSpPr>
          <p:cNvPr id="349" name="Google Shape;349;p26"/>
          <p:cNvCxnSpPr/>
          <p:nvPr/>
        </p:nvCxnSpPr>
        <p:spPr>
          <a:xfrm flipH="1" rot="10800000">
            <a:off x="3358600" y="2312875"/>
            <a:ext cx="2080500" cy="318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26"/>
          <p:cNvSpPr txBox="1"/>
          <p:nvPr/>
        </p:nvSpPr>
        <p:spPr>
          <a:xfrm>
            <a:off x="5491900" y="2059500"/>
            <a:ext cx="3340500" cy="1006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s" sz="900">
                <a:solidFill>
                  <a:schemeClr val="lt1"/>
                </a:solidFill>
                <a:latin typeface="Roboto Light"/>
                <a:ea typeface="Roboto Light"/>
                <a:cs typeface="Roboto Light"/>
                <a:sym typeface="Roboto Light"/>
              </a:rPr>
              <a:t>And here is the function duration where it gets the time span where it includes start date subtracted from end date to display the duration </a:t>
            </a:r>
            <a:endParaRPr sz="9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latin typeface="Roboto Light"/>
              <a:ea typeface="Roboto Light"/>
              <a:cs typeface="Roboto Light"/>
              <a:sym typeface="Roboto Light"/>
            </a:endParaRPr>
          </a:p>
        </p:txBody>
      </p:sp>
      <p:cxnSp>
        <p:nvCxnSpPr>
          <p:cNvPr id="351" name="Google Shape;351;p26"/>
          <p:cNvCxnSpPr/>
          <p:nvPr/>
        </p:nvCxnSpPr>
        <p:spPr>
          <a:xfrm>
            <a:off x="3939475" y="2703775"/>
            <a:ext cx="1827300" cy="464700"/>
          </a:xfrm>
          <a:prstGeom prst="straightConnector1">
            <a:avLst/>
          </a:prstGeom>
          <a:noFill/>
          <a:ln cap="flat" cmpd="sng" w="9525">
            <a:solidFill>
              <a:schemeClr val="dk2"/>
            </a:solidFill>
            <a:prstDash val="solid"/>
            <a:round/>
            <a:headEnd len="med" w="med" type="none"/>
            <a:tailEnd len="med" w="med" type="none"/>
          </a:ln>
        </p:spPr>
      </p:cxnSp>
      <p:sp>
        <p:nvSpPr>
          <p:cNvPr id="352" name="Google Shape;352;p26"/>
          <p:cNvSpPr txBox="1"/>
          <p:nvPr/>
        </p:nvSpPr>
        <p:spPr>
          <a:xfrm>
            <a:off x="5713825" y="2862200"/>
            <a:ext cx="3105300" cy="141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800">
                <a:solidFill>
                  <a:schemeClr val="lt1"/>
                </a:solidFill>
                <a:latin typeface="Roboto Light"/>
                <a:ea typeface="Roboto Light"/>
                <a:cs typeface="Roboto Light"/>
                <a:sym typeface="Roboto Light"/>
              </a:rPr>
              <a:t>And finally to display the data frame which include the function get day of the week with apply.method which allows to apply a function along one of the axis of the data frame with always default 0</a:t>
            </a:r>
            <a:endParaRPr sz="800">
              <a:solidFill>
                <a:schemeClr val="lt1"/>
              </a:solidFill>
              <a:latin typeface="Roboto Light"/>
              <a:ea typeface="Roboto Light"/>
              <a:cs typeface="Roboto Light"/>
              <a:sym typeface="Roboto Light"/>
            </a:endParaRPr>
          </a:p>
          <a:p>
            <a:pPr indent="0" lvl="0" marL="0" rtl="0" algn="l">
              <a:lnSpc>
                <a:spcPct val="115000"/>
              </a:lnSpc>
              <a:spcBef>
                <a:spcPts val="1000"/>
              </a:spcBef>
              <a:spcAft>
                <a:spcPts val="0"/>
              </a:spcAft>
              <a:buClr>
                <a:schemeClr val="dk1"/>
              </a:buClr>
              <a:buSzPts val="1100"/>
              <a:buFont typeface="Arial"/>
              <a:buNone/>
            </a:pPr>
            <a:r>
              <a:rPr lang="es" sz="800">
                <a:solidFill>
                  <a:schemeClr val="lt1"/>
                </a:solidFill>
                <a:latin typeface="Roboto Light"/>
                <a:ea typeface="Roboto Light"/>
                <a:cs typeface="Roboto Light"/>
                <a:sym typeface="Roboto Light"/>
              </a:rPr>
              <a:t>And data frame to display the duration function with same apply method with calling function duration with row 1 </a:t>
            </a:r>
            <a:endParaRPr sz="8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sz="800">
              <a:latin typeface="Roboto Light"/>
              <a:ea typeface="Roboto Light"/>
              <a:cs typeface="Roboto Light"/>
              <a:sym typeface="Roboto Light"/>
            </a:endParaRPr>
          </a:p>
        </p:txBody>
      </p:sp>
      <p:cxnSp>
        <p:nvCxnSpPr>
          <p:cNvPr id="353" name="Google Shape;353;p26"/>
          <p:cNvCxnSpPr/>
          <p:nvPr/>
        </p:nvCxnSpPr>
        <p:spPr>
          <a:xfrm>
            <a:off x="3876100" y="3157925"/>
            <a:ext cx="1615800" cy="918900"/>
          </a:xfrm>
          <a:prstGeom prst="straightConnector1">
            <a:avLst/>
          </a:prstGeom>
          <a:noFill/>
          <a:ln cap="flat" cmpd="sng" w="9525">
            <a:solidFill>
              <a:schemeClr val="dk2"/>
            </a:solidFill>
            <a:prstDash val="solid"/>
            <a:round/>
            <a:headEnd len="med" w="med" type="none"/>
            <a:tailEnd len="med" w="med" type="none"/>
          </a:ln>
        </p:spPr>
      </p:cxnSp>
      <p:sp>
        <p:nvSpPr>
          <p:cNvPr id="354" name="Google Shape;354;p26"/>
          <p:cNvSpPr txBox="1"/>
          <p:nvPr/>
        </p:nvSpPr>
        <p:spPr>
          <a:xfrm>
            <a:off x="4351375" y="4097900"/>
            <a:ext cx="3981600" cy="8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000">
                <a:solidFill>
                  <a:schemeClr val="lt1"/>
                </a:solidFill>
                <a:latin typeface="Roboto Light"/>
                <a:ea typeface="Roboto Light"/>
                <a:cs typeface="Roboto Light"/>
                <a:sym typeface="Roboto Light"/>
              </a:rPr>
              <a:t>Finally to display our created function in an order as start,  end duration , and day of the week with </a:t>
            </a:r>
            <a:r>
              <a:rPr lang="es" sz="1000">
                <a:solidFill>
                  <a:schemeClr val="lt1"/>
                </a:solidFill>
                <a:latin typeface="Roboto Light"/>
                <a:ea typeface="Roboto Light"/>
                <a:cs typeface="Roboto Light"/>
                <a:sym typeface="Roboto Light"/>
              </a:rPr>
              <a:t>displaying</a:t>
            </a:r>
            <a:r>
              <a:rPr lang="es" sz="1000">
                <a:solidFill>
                  <a:schemeClr val="lt1"/>
                </a:solidFill>
                <a:latin typeface="Roboto Light"/>
                <a:ea typeface="Roboto Light"/>
                <a:cs typeface="Roboto Light"/>
                <a:sym typeface="Roboto Light"/>
              </a:rPr>
              <a:t> only the first 3 rows</a:t>
            </a:r>
            <a:r>
              <a:rPr lang="es" sz="900">
                <a:solidFill>
                  <a:schemeClr val="lt1"/>
                </a:solidFill>
                <a:latin typeface="Roboto Light"/>
                <a:ea typeface="Roboto Light"/>
                <a:cs typeface="Roboto Light"/>
                <a:sym typeface="Roboto Light"/>
              </a:rPr>
              <a:t>  </a:t>
            </a:r>
            <a:endParaRPr sz="900">
              <a:solidFill>
                <a:schemeClr val="lt1"/>
              </a:solidFill>
              <a:latin typeface="Roboto Light"/>
              <a:ea typeface="Roboto Light"/>
              <a:cs typeface="Roboto Light"/>
              <a:sym typeface="Roboto Light"/>
            </a:endParaRPr>
          </a:p>
          <a:p>
            <a:pPr indent="0" lvl="0" marL="0" rtl="0" algn="l">
              <a:spcBef>
                <a:spcPts val="1000"/>
              </a:spcBef>
              <a:spcAft>
                <a:spcPts val="0"/>
              </a:spcAft>
              <a:buNone/>
            </a:pPr>
            <a:r>
              <a:t/>
            </a:r>
            <a:endParaRPr>
              <a:solidFill>
                <a:schemeClr val="lt1"/>
              </a:solidFill>
              <a:latin typeface="Roboto Light"/>
              <a:ea typeface="Roboto Light"/>
              <a:cs typeface="Roboto Light"/>
              <a:sym typeface="Roboto Light"/>
            </a:endParaRPr>
          </a:p>
        </p:txBody>
      </p:sp>
      <p:sp>
        <p:nvSpPr>
          <p:cNvPr id="355" name="Google Shape;355;p26"/>
          <p:cNvSpPr txBox="1"/>
          <p:nvPr/>
        </p:nvSpPr>
        <p:spPr>
          <a:xfrm>
            <a:off x="0" y="0"/>
            <a:ext cx="2542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Roboto"/>
                <a:ea typeface="Roboto"/>
                <a:cs typeface="Roboto"/>
                <a:sym typeface="Roboto"/>
              </a:rPr>
              <a:t>Yasser Khedr</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